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1" r:id="rId2"/>
    <p:sldId id="264" r:id="rId3"/>
    <p:sldId id="265" r:id="rId4"/>
    <p:sldId id="266" r:id="rId5"/>
    <p:sldId id="267" r:id="rId6"/>
    <p:sldId id="268" r:id="rId7"/>
    <p:sldId id="269" r:id="rId8"/>
    <p:sldId id="272" r:id="rId9"/>
    <p:sldId id="279" r:id="rId10"/>
    <p:sldId id="283" r:id="rId11"/>
    <p:sldId id="274" r:id="rId12"/>
    <p:sldId id="282" r:id="rId13"/>
    <p:sldId id="275" r:id="rId14"/>
    <p:sldId id="276" r:id="rId15"/>
    <p:sldId id="281" r:id="rId16"/>
    <p:sldId id="277" r:id="rId17"/>
    <p:sldId id="27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bina Stolyarenko" initials="AS" lastIdx="30" clrIdx="0"/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022449"/>
    <a:srgbClr val="2388C4"/>
    <a:srgbClr val="6F8DA9"/>
    <a:srgbClr val="17E1F9"/>
    <a:srgbClr val="EAEFF7"/>
    <a:srgbClr val="0075BB"/>
    <a:srgbClr val="29E2FD"/>
    <a:srgbClr val="72B1B7"/>
    <a:srgbClr val="71EE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79" autoAdjust="0"/>
    <p:restoredTop sz="94660"/>
  </p:normalViewPr>
  <p:slideViewPr>
    <p:cSldViewPr snapToGrid="0">
      <p:cViewPr varScale="1">
        <p:scale>
          <a:sx n="73" d="100"/>
          <a:sy n="73" d="100"/>
        </p:scale>
        <p:origin x="17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7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F1BFA-60E1-4D24-99E8-7FB25FB2515C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155D00-4FA3-4CA2-989E-26FC1E3629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104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812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452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592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3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53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990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877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798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3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480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1930-6DD4-482B-88CD-6EEBF2CCD32C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9FE07-2E20-45ED-B1E5-0A7C8BEC5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831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41930-6DD4-482B-88CD-6EEBF2CCD32C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9FE07-2E20-45ED-B1E5-0A7C8BEC54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679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0.jpeg"/><Relationship Id="rId7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9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8.wdp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36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1777B37-8916-BD57-3451-AB607FF4E26E}"/>
              </a:ext>
            </a:extLst>
          </p:cNvPr>
          <p:cNvSpPr/>
          <p:nvPr/>
        </p:nvSpPr>
        <p:spPr>
          <a:xfrm>
            <a:off x="-107577" y="0"/>
            <a:ext cx="12192001" cy="6858000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Параллелограмм 17">
            <a:extLst>
              <a:ext uri="{FF2B5EF4-FFF2-40B4-BE49-F238E27FC236}">
                <a16:creationId xmlns:a16="http://schemas.microsoft.com/office/drawing/2014/main" id="{0FEBD2F1-D18E-4CB5-A355-904CD3B3B438}"/>
              </a:ext>
            </a:extLst>
          </p:cNvPr>
          <p:cNvSpPr/>
          <p:nvPr/>
        </p:nvSpPr>
        <p:spPr>
          <a:xfrm>
            <a:off x="9095883" y="-16725"/>
            <a:ext cx="2858801" cy="6874725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3650978"/>
              <a:gd name="connsiteY0" fmla="*/ 6858000 h 6858000"/>
              <a:gd name="connsiteX1" fmla="*/ 3151120 w 3650978"/>
              <a:gd name="connsiteY1" fmla="*/ 9525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1298303"/>
              <a:gd name="connsiteY0" fmla="*/ 6848475 h 6858000"/>
              <a:gd name="connsiteX1" fmla="*/ 798445 w 1298303"/>
              <a:gd name="connsiteY1" fmla="*/ 9525 h 6858000"/>
              <a:gd name="connsiteX2" fmla="*/ 1298303 w 1298303"/>
              <a:gd name="connsiteY2" fmla="*/ 0 h 6858000"/>
              <a:gd name="connsiteX3" fmla="*/ 385559 w 1298303"/>
              <a:gd name="connsiteY3" fmla="*/ 6858000 h 6858000"/>
              <a:gd name="connsiteX4" fmla="*/ 0 w 1298303"/>
              <a:gd name="connsiteY4" fmla="*/ 6848475 h 6858000"/>
              <a:gd name="connsiteX0" fmla="*/ 0 w 1298303"/>
              <a:gd name="connsiteY0" fmla="*/ 6848475 h 6858000"/>
              <a:gd name="connsiteX1" fmla="*/ 931795 w 1298303"/>
              <a:gd name="connsiteY1" fmla="*/ 9525 h 6858000"/>
              <a:gd name="connsiteX2" fmla="*/ 1298303 w 1298303"/>
              <a:gd name="connsiteY2" fmla="*/ 0 h 6858000"/>
              <a:gd name="connsiteX3" fmla="*/ 385559 w 1298303"/>
              <a:gd name="connsiteY3" fmla="*/ 6858000 h 6858000"/>
              <a:gd name="connsiteX4" fmla="*/ 0 w 1298303"/>
              <a:gd name="connsiteY4" fmla="*/ 6848475 h 6858000"/>
              <a:gd name="connsiteX0" fmla="*/ 0 w 1222103"/>
              <a:gd name="connsiteY0" fmla="*/ 6838950 h 6858000"/>
              <a:gd name="connsiteX1" fmla="*/ 855595 w 1222103"/>
              <a:gd name="connsiteY1" fmla="*/ 9525 h 6858000"/>
              <a:gd name="connsiteX2" fmla="*/ 1222103 w 1222103"/>
              <a:gd name="connsiteY2" fmla="*/ 0 h 6858000"/>
              <a:gd name="connsiteX3" fmla="*/ 309359 w 1222103"/>
              <a:gd name="connsiteY3" fmla="*/ 6858000 h 6858000"/>
              <a:gd name="connsiteX4" fmla="*/ 0 w 1222103"/>
              <a:gd name="connsiteY4" fmla="*/ 6838950 h 6858000"/>
              <a:gd name="connsiteX0" fmla="*/ 0 w 1222103"/>
              <a:gd name="connsiteY0" fmla="*/ 6838950 h 6858000"/>
              <a:gd name="connsiteX1" fmla="*/ 893695 w 1222103"/>
              <a:gd name="connsiteY1" fmla="*/ 0 h 6858000"/>
              <a:gd name="connsiteX2" fmla="*/ 1222103 w 1222103"/>
              <a:gd name="connsiteY2" fmla="*/ 0 h 6858000"/>
              <a:gd name="connsiteX3" fmla="*/ 309359 w 1222103"/>
              <a:gd name="connsiteY3" fmla="*/ 6858000 h 6858000"/>
              <a:gd name="connsiteX4" fmla="*/ 0 w 1222103"/>
              <a:gd name="connsiteY4" fmla="*/ 6838950 h 6858000"/>
              <a:gd name="connsiteX0" fmla="*/ 0 w 1241153"/>
              <a:gd name="connsiteY0" fmla="*/ 6867525 h 6867525"/>
              <a:gd name="connsiteX1" fmla="*/ 912745 w 1241153"/>
              <a:gd name="connsiteY1" fmla="*/ 0 h 6867525"/>
              <a:gd name="connsiteX2" fmla="*/ 1241153 w 1241153"/>
              <a:gd name="connsiteY2" fmla="*/ 0 h 6867525"/>
              <a:gd name="connsiteX3" fmla="*/ 328409 w 1241153"/>
              <a:gd name="connsiteY3" fmla="*/ 6858000 h 6867525"/>
              <a:gd name="connsiteX4" fmla="*/ 0 w 1241153"/>
              <a:gd name="connsiteY4" fmla="*/ 6867525 h 6867525"/>
              <a:gd name="connsiteX0" fmla="*/ 0 w 1241153"/>
              <a:gd name="connsiteY0" fmla="*/ 6848475 h 6858000"/>
              <a:gd name="connsiteX1" fmla="*/ 912745 w 1241153"/>
              <a:gd name="connsiteY1" fmla="*/ 0 h 6858000"/>
              <a:gd name="connsiteX2" fmla="*/ 1241153 w 1241153"/>
              <a:gd name="connsiteY2" fmla="*/ 0 h 6858000"/>
              <a:gd name="connsiteX3" fmla="*/ 328409 w 1241153"/>
              <a:gd name="connsiteY3" fmla="*/ 6858000 h 6858000"/>
              <a:gd name="connsiteX4" fmla="*/ 0 w 1241153"/>
              <a:gd name="connsiteY4" fmla="*/ 6848475 h 6858000"/>
              <a:gd name="connsiteX0" fmla="*/ 0 w 1241153"/>
              <a:gd name="connsiteY0" fmla="*/ 6867525 h 6867525"/>
              <a:gd name="connsiteX1" fmla="*/ 912745 w 1241153"/>
              <a:gd name="connsiteY1" fmla="*/ 0 h 6867525"/>
              <a:gd name="connsiteX2" fmla="*/ 1241153 w 1241153"/>
              <a:gd name="connsiteY2" fmla="*/ 0 h 6867525"/>
              <a:gd name="connsiteX3" fmla="*/ 328409 w 1241153"/>
              <a:gd name="connsiteY3" fmla="*/ 6858000 h 6867525"/>
              <a:gd name="connsiteX4" fmla="*/ 0 w 1241153"/>
              <a:gd name="connsiteY4" fmla="*/ 6867525 h 6867525"/>
              <a:gd name="connsiteX0" fmla="*/ 0 w 1241153"/>
              <a:gd name="connsiteY0" fmla="*/ 6867525 h 6869953"/>
              <a:gd name="connsiteX1" fmla="*/ 912745 w 1241153"/>
              <a:gd name="connsiteY1" fmla="*/ 0 h 6869953"/>
              <a:gd name="connsiteX2" fmla="*/ 1241153 w 1241153"/>
              <a:gd name="connsiteY2" fmla="*/ 0 h 6869953"/>
              <a:gd name="connsiteX3" fmla="*/ 328409 w 1241153"/>
              <a:gd name="connsiteY3" fmla="*/ 6869953 h 6869953"/>
              <a:gd name="connsiteX4" fmla="*/ 0 w 1241153"/>
              <a:gd name="connsiteY4" fmla="*/ 6867525 h 6869953"/>
              <a:gd name="connsiteX0" fmla="*/ 0 w 1651553"/>
              <a:gd name="connsiteY0" fmla="*/ 6874725 h 6877153"/>
              <a:gd name="connsiteX1" fmla="*/ 912745 w 1651553"/>
              <a:gd name="connsiteY1" fmla="*/ 7200 h 6877153"/>
              <a:gd name="connsiteX2" fmla="*/ 1651553 w 1651553"/>
              <a:gd name="connsiteY2" fmla="*/ 0 h 6877153"/>
              <a:gd name="connsiteX3" fmla="*/ 328409 w 1651553"/>
              <a:gd name="connsiteY3" fmla="*/ 6877153 h 6877153"/>
              <a:gd name="connsiteX4" fmla="*/ 0 w 1651553"/>
              <a:gd name="connsiteY4" fmla="*/ 6874725 h 6877153"/>
              <a:gd name="connsiteX0" fmla="*/ 0 w 1651553"/>
              <a:gd name="connsiteY0" fmla="*/ 6874725 h 6874725"/>
              <a:gd name="connsiteX1" fmla="*/ 912745 w 1651553"/>
              <a:gd name="connsiteY1" fmla="*/ 7200 h 6874725"/>
              <a:gd name="connsiteX2" fmla="*/ 1651553 w 1651553"/>
              <a:gd name="connsiteY2" fmla="*/ 0 h 6874725"/>
              <a:gd name="connsiteX3" fmla="*/ 666809 w 1651553"/>
              <a:gd name="connsiteY3" fmla="*/ 6869953 h 6874725"/>
              <a:gd name="connsiteX4" fmla="*/ 0 w 1651553"/>
              <a:gd name="connsiteY4" fmla="*/ 6874725 h 6874725"/>
              <a:gd name="connsiteX0" fmla="*/ 0 w 1651553"/>
              <a:gd name="connsiteY0" fmla="*/ 6874725 h 6877153"/>
              <a:gd name="connsiteX1" fmla="*/ 912745 w 1651553"/>
              <a:gd name="connsiteY1" fmla="*/ 7200 h 6877153"/>
              <a:gd name="connsiteX2" fmla="*/ 1651553 w 1651553"/>
              <a:gd name="connsiteY2" fmla="*/ 0 h 6877153"/>
              <a:gd name="connsiteX3" fmla="*/ 753209 w 1651553"/>
              <a:gd name="connsiteY3" fmla="*/ 6877153 h 6877153"/>
              <a:gd name="connsiteX4" fmla="*/ 0 w 1651553"/>
              <a:gd name="connsiteY4" fmla="*/ 6874725 h 6877153"/>
              <a:gd name="connsiteX0" fmla="*/ 0 w 1651553"/>
              <a:gd name="connsiteY0" fmla="*/ 6874725 h 6874725"/>
              <a:gd name="connsiteX1" fmla="*/ 912745 w 1651553"/>
              <a:gd name="connsiteY1" fmla="*/ 7200 h 6874725"/>
              <a:gd name="connsiteX2" fmla="*/ 1651553 w 1651553"/>
              <a:gd name="connsiteY2" fmla="*/ 0 h 6874725"/>
              <a:gd name="connsiteX3" fmla="*/ 710009 w 1651553"/>
              <a:gd name="connsiteY3" fmla="*/ 6869953 h 6874725"/>
              <a:gd name="connsiteX4" fmla="*/ 0 w 1651553"/>
              <a:gd name="connsiteY4" fmla="*/ 6874725 h 6874725"/>
              <a:gd name="connsiteX0" fmla="*/ 0 w 2386659"/>
              <a:gd name="connsiteY0" fmla="*/ 6867525 h 6867525"/>
              <a:gd name="connsiteX1" fmla="*/ 912745 w 2386659"/>
              <a:gd name="connsiteY1" fmla="*/ 0 h 6867525"/>
              <a:gd name="connsiteX2" fmla="*/ 2386659 w 2386659"/>
              <a:gd name="connsiteY2" fmla="*/ 10729 h 6867525"/>
              <a:gd name="connsiteX3" fmla="*/ 710009 w 2386659"/>
              <a:gd name="connsiteY3" fmla="*/ 6862753 h 6867525"/>
              <a:gd name="connsiteX4" fmla="*/ 0 w 2386659"/>
              <a:gd name="connsiteY4" fmla="*/ 6867525 h 6867525"/>
              <a:gd name="connsiteX0" fmla="*/ 0 w 2571929"/>
              <a:gd name="connsiteY0" fmla="*/ 6867525 h 6867525"/>
              <a:gd name="connsiteX1" fmla="*/ 912745 w 2571929"/>
              <a:gd name="connsiteY1" fmla="*/ 0 h 6867525"/>
              <a:gd name="connsiteX2" fmla="*/ 2571929 w 2571929"/>
              <a:gd name="connsiteY2" fmla="*/ 10729 h 6867525"/>
              <a:gd name="connsiteX3" fmla="*/ 710009 w 2571929"/>
              <a:gd name="connsiteY3" fmla="*/ 6862753 h 6867525"/>
              <a:gd name="connsiteX4" fmla="*/ 0 w 2571929"/>
              <a:gd name="connsiteY4" fmla="*/ 6867525 h 6867525"/>
              <a:gd name="connsiteX0" fmla="*/ 0 w 2571929"/>
              <a:gd name="connsiteY0" fmla="*/ 6867525 h 6874706"/>
              <a:gd name="connsiteX1" fmla="*/ 912745 w 2571929"/>
              <a:gd name="connsiteY1" fmla="*/ 0 h 6874706"/>
              <a:gd name="connsiteX2" fmla="*/ 2571929 w 2571929"/>
              <a:gd name="connsiteY2" fmla="*/ 10729 h 6874706"/>
              <a:gd name="connsiteX3" fmla="*/ 2090573 w 2571929"/>
              <a:gd name="connsiteY3" fmla="*/ 6874706 h 6874706"/>
              <a:gd name="connsiteX4" fmla="*/ 0 w 2571929"/>
              <a:gd name="connsiteY4" fmla="*/ 6867525 h 6874706"/>
              <a:gd name="connsiteX0" fmla="*/ 0 w 2571929"/>
              <a:gd name="connsiteY0" fmla="*/ 6867525 h 6867525"/>
              <a:gd name="connsiteX1" fmla="*/ 912745 w 2571929"/>
              <a:gd name="connsiteY1" fmla="*/ 0 h 6867525"/>
              <a:gd name="connsiteX2" fmla="*/ 2571929 w 2571929"/>
              <a:gd name="connsiteY2" fmla="*/ 10729 h 6867525"/>
              <a:gd name="connsiteX3" fmla="*/ 1917255 w 2571929"/>
              <a:gd name="connsiteY3" fmla="*/ 6862753 h 6867525"/>
              <a:gd name="connsiteX4" fmla="*/ 0 w 2571929"/>
              <a:gd name="connsiteY4" fmla="*/ 6867525 h 6867525"/>
              <a:gd name="connsiteX0" fmla="*/ 0 w 2864777"/>
              <a:gd name="connsiteY0" fmla="*/ 6867525 h 6867525"/>
              <a:gd name="connsiteX1" fmla="*/ 912745 w 2864777"/>
              <a:gd name="connsiteY1" fmla="*/ 0 h 6867525"/>
              <a:gd name="connsiteX2" fmla="*/ 2864777 w 2864777"/>
              <a:gd name="connsiteY2" fmla="*/ 10729 h 6867525"/>
              <a:gd name="connsiteX3" fmla="*/ 1917255 w 2864777"/>
              <a:gd name="connsiteY3" fmla="*/ 6862753 h 6867525"/>
              <a:gd name="connsiteX4" fmla="*/ 0 w 2864777"/>
              <a:gd name="connsiteY4" fmla="*/ 6867525 h 6867525"/>
              <a:gd name="connsiteX0" fmla="*/ 0 w 2858801"/>
              <a:gd name="connsiteY0" fmla="*/ 6867525 h 6867525"/>
              <a:gd name="connsiteX1" fmla="*/ 912745 w 2858801"/>
              <a:gd name="connsiteY1" fmla="*/ 0 h 6867525"/>
              <a:gd name="connsiteX2" fmla="*/ 2858801 w 2858801"/>
              <a:gd name="connsiteY2" fmla="*/ 4753 h 6867525"/>
              <a:gd name="connsiteX3" fmla="*/ 1917255 w 2858801"/>
              <a:gd name="connsiteY3" fmla="*/ 6862753 h 6867525"/>
              <a:gd name="connsiteX4" fmla="*/ 0 w 2858801"/>
              <a:gd name="connsiteY4" fmla="*/ 6867525 h 6867525"/>
              <a:gd name="connsiteX0" fmla="*/ 0 w 2858801"/>
              <a:gd name="connsiteY0" fmla="*/ 6867525 h 6867525"/>
              <a:gd name="connsiteX1" fmla="*/ 912745 w 2858801"/>
              <a:gd name="connsiteY1" fmla="*/ 0 h 6867525"/>
              <a:gd name="connsiteX2" fmla="*/ 2858801 w 2858801"/>
              <a:gd name="connsiteY2" fmla="*/ 4753 h 6867525"/>
              <a:gd name="connsiteX3" fmla="*/ 1935185 w 2858801"/>
              <a:gd name="connsiteY3" fmla="*/ 6862753 h 6867525"/>
              <a:gd name="connsiteX4" fmla="*/ 0 w 2858801"/>
              <a:gd name="connsiteY4" fmla="*/ 6867525 h 6867525"/>
              <a:gd name="connsiteX0" fmla="*/ 0 w 2858801"/>
              <a:gd name="connsiteY0" fmla="*/ 6874725 h 6874725"/>
              <a:gd name="connsiteX1" fmla="*/ 912745 w 2858801"/>
              <a:gd name="connsiteY1" fmla="*/ 7200 h 6874725"/>
              <a:gd name="connsiteX2" fmla="*/ 2858801 w 2858801"/>
              <a:gd name="connsiteY2" fmla="*/ 0 h 6874725"/>
              <a:gd name="connsiteX3" fmla="*/ 1935185 w 2858801"/>
              <a:gd name="connsiteY3" fmla="*/ 6869953 h 6874725"/>
              <a:gd name="connsiteX4" fmla="*/ 0 w 2858801"/>
              <a:gd name="connsiteY4" fmla="*/ 6874725 h 687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8801" h="6874725">
                <a:moveTo>
                  <a:pt x="0" y="6874725"/>
                </a:moveTo>
                <a:lnTo>
                  <a:pt x="912745" y="7200"/>
                </a:lnTo>
                <a:lnTo>
                  <a:pt x="2858801" y="0"/>
                </a:lnTo>
                <a:lnTo>
                  <a:pt x="1935185" y="6869953"/>
                </a:lnTo>
                <a:lnTo>
                  <a:pt x="0" y="6874725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id="{F501EF57-D977-2413-9369-7D82A1EB3932}"/>
              </a:ext>
            </a:extLst>
          </p:cNvPr>
          <p:cNvSpPr/>
          <p:nvPr/>
        </p:nvSpPr>
        <p:spPr>
          <a:xfrm flipH="1">
            <a:off x="107576" y="1309494"/>
            <a:ext cx="9306756" cy="3396977"/>
          </a:xfrm>
          <a:custGeom>
            <a:avLst/>
            <a:gdLst>
              <a:gd name="connsiteX0" fmla="*/ 0 w 6213602"/>
              <a:gd name="connsiteY0" fmla="*/ 0 h 1942353"/>
              <a:gd name="connsiteX1" fmla="*/ 6213602 w 6213602"/>
              <a:gd name="connsiteY1" fmla="*/ 0 h 1942353"/>
              <a:gd name="connsiteX2" fmla="*/ 6213602 w 6213602"/>
              <a:gd name="connsiteY2" fmla="*/ 1942353 h 1942353"/>
              <a:gd name="connsiteX3" fmla="*/ 0 w 6213602"/>
              <a:gd name="connsiteY3" fmla="*/ 1942353 h 1942353"/>
              <a:gd name="connsiteX4" fmla="*/ 0 w 6213602"/>
              <a:gd name="connsiteY4" fmla="*/ 0 h 1942353"/>
              <a:gd name="connsiteX0" fmla="*/ 0 w 6436802"/>
              <a:gd name="connsiteY0" fmla="*/ 0 h 1942353"/>
              <a:gd name="connsiteX1" fmla="*/ 6436802 w 6436802"/>
              <a:gd name="connsiteY1" fmla="*/ 7200 h 1942353"/>
              <a:gd name="connsiteX2" fmla="*/ 6213602 w 6436802"/>
              <a:gd name="connsiteY2" fmla="*/ 1942353 h 1942353"/>
              <a:gd name="connsiteX3" fmla="*/ 0 w 6436802"/>
              <a:gd name="connsiteY3" fmla="*/ 1942353 h 1942353"/>
              <a:gd name="connsiteX4" fmla="*/ 0 w 64368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213602 w 7401602"/>
              <a:gd name="connsiteY2" fmla="*/ 19423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7032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127202 w 7401602"/>
              <a:gd name="connsiteY2" fmla="*/ 19279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71208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71496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1602" h="1942353">
                <a:moveTo>
                  <a:pt x="0" y="0"/>
                </a:moveTo>
                <a:lnTo>
                  <a:pt x="7401602" y="14400"/>
                </a:lnTo>
                <a:lnTo>
                  <a:pt x="7149602" y="1935153"/>
                </a:lnTo>
                <a:lnTo>
                  <a:pt x="0" y="1942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  УЧАСТИЯ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ОРШАНСКОГО КОЛЛЕДЖА ВГУ ИМЕНИ П.М. МАШЕРОВА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ЭКСПЕРИМЕНТАЛЬНОМ ПРОЕКТЕ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«АПРОБАЦИЯ МОДЕЛИ ФОРМИРОВАНИЯ ГОТОВНОСТИ БУДУЩИХ ВОСПИТАТЕЛЕЙ ПРИ РЕАЛИЗАЦИИ ОБРАЗОВАТЕЛЬНЫХ ПРОГРАММ СРЕДНЕГО СПЕЦИАЛЬНОГО ОБРАЗОВАНИЯ К МОДЕЛИРОВАНИЮ ИНКЛЮЗИВНОЙ ОБРАЗОВАТЕЛЬНОЙ СРЕДЫ УЧРЕЖДЕНИЯ ДОШКОЛЬНОГО ОБРАЗОВАНИЯ»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758953" y="5553635"/>
            <a:ext cx="3926541" cy="968189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58953" y="5413334"/>
            <a:ext cx="39265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solidFill>
                <a:srgbClr val="F7F7F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F7F7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Мануйленко </a:t>
            </a:r>
          </a:p>
          <a:p>
            <a:pPr algn="ctr"/>
            <a:r>
              <a:rPr lang="ru-RU" b="1" dirty="0">
                <a:solidFill>
                  <a:srgbClr val="F7F7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Людмила Николаевна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F4C0ED-F6D7-4016-8FE8-AFACA0E20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208" y="-997936"/>
            <a:ext cx="3115326" cy="377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39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2BF043-7BE8-A77A-033A-D78568845671}"/>
              </a:ext>
            </a:extLst>
          </p:cNvPr>
          <p:cNvSpPr/>
          <p:nvPr/>
        </p:nvSpPr>
        <p:spPr>
          <a:xfrm>
            <a:off x="0" y="18705"/>
            <a:ext cx="12192000" cy="6893858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254961" y="0"/>
            <a:ext cx="6036380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ОБРАЗЕЦ НАЗВАНИЯ</a:t>
            </a:r>
          </a:p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В НЕСКОЛЬКО СТРОК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0" y="881253"/>
            <a:ext cx="63216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2891119" y="-46029"/>
            <a:ext cx="9354674" cy="1027578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ДЕЯТЕЛЬНОСТЬ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ЭКСПЕРИМЕНТАЛЬНОГО ПРОЕКТА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39223" y="2601564"/>
            <a:ext cx="2995685" cy="904965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93128" y="2562276"/>
            <a:ext cx="7750655" cy="2131160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апробация педагогической модели формирования готовности будущих воспитателей к моделированию инклюзивной образовательной среды учреждений дошкольного образования и обучения в ней детей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393151-CD47-4C2F-A054-AC28AEEC5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74" y="-1008671"/>
            <a:ext cx="3115326" cy="377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963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2BF043-7BE8-A77A-033A-D78568845671}"/>
              </a:ext>
            </a:extLst>
          </p:cNvPr>
          <p:cNvSpPr/>
          <p:nvPr/>
        </p:nvSpPr>
        <p:spPr>
          <a:xfrm>
            <a:off x="-2206" y="0"/>
            <a:ext cx="12192000" cy="6893858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254961" y="0"/>
            <a:ext cx="6036380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ОБРАЗЕЦ НАЗВАНИЯ</a:t>
            </a:r>
          </a:p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В НЕСКОЛЬКО СТРОК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0" y="881253"/>
            <a:ext cx="63216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кругленный прямоугольник 5"/>
          <p:cNvSpPr/>
          <p:nvPr/>
        </p:nvSpPr>
        <p:spPr>
          <a:xfrm>
            <a:off x="368490" y="3070090"/>
            <a:ext cx="3316407" cy="914400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проекта: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75243" y="1362579"/>
            <a:ext cx="7382435" cy="1274358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Выявить особенности формирования готовности будущих педагогов к моделированию инклюзивной образовательной среды учреждений дошкольного образования в колледжах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75242" y="2908354"/>
            <a:ext cx="7382435" cy="1461939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Экспериментально проверить эффективность модели педагогической системы формирования готовности будущих воспитателей к моделированию образовательной среды учреждения дошкольного образования в колледжах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75242" y="4555925"/>
            <a:ext cx="7382435" cy="1898663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учебно-методическое обеспечение, реализующее эффективное формирование профессиональных компетенций  будущих воспитателей к моделированию инклюзивной образовательной среды учреждения дошкольного образования</a:t>
            </a:r>
          </a:p>
        </p:txBody>
      </p:sp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2891119" y="-46029"/>
            <a:ext cx="9354674" cy="1027578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ДЕЯТЕЛЬНОСТЬ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ЭКСПЕРИМЕНТАЛЬНОГО ПРОЕКТА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E33766B-ABED-4929-9439-94A6071FF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10" y="-1008671"/>
            <a:ext cx="3115326" cy="377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718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2BF043-7BE8-A77A-033A-D78568845671}"/>
              </a:ext>
            </a:extLst>
          </p:cNvPr>
          <p:cNvSpPr/>
          <p:nvPr/>
        </p:nvSpPr>
        <p:spPr>
          <a:xfrm>
            <a:off x="0" y="-17929"/>
            <a:ext cx="12192000" cy="6893858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254961" y="0"/>
            <a:ext cx="6036380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ОБРАЗЕЦ НАЗВАНИЯ</a:t>
            </a:r>
          </a:p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В НЕСКОЛЬКО СТРОК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0" y="881253"/>
            <a:ext cx="63216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2891119" y="-46029"/>
            <a:ext cx="9300881" cy="1027578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ДЕЯТЕЛЬНОСТЬ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ЭКСПЕРИМЕНТАЛЬНОГО ПРОЕКТА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66040" y="4119235"/>
            <a:ext cx="4423890" cy="791521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Мануйленко Людмила Николаевна,</a:t>
            </a:r>
          </a:p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715800" y="5868367"/>
            <a:ext cx="4382688" cy="791522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Шабадрова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Наталья Михайловна,</a:t>
            </a:r>
          </a:p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063615" y="4997076"/>
            <a:ext cx="4382688" cy="791522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Журавлёва Людмила Анатольевна,</a:t>
            </a:r>
          </a:p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29" b="99522" l="645" r="96989">
                        <a14:foregroundMark x1="73763" y1="74482" x2="73763" y2="74482"/>
                        <a14:foregroundMark x1="75484" y1="69219" x2="75484" y2="74322"/>
                        <a14:foregroundMark x1="70108" y1="65072" x2="93763" y2="77990"/>
                        <a14:foregroundMark x1="93763" y1="77990" x2="97204" y2="98884"/>
                        <a14:foregroundMark x1="85376" y1="68900" x2="85591" y2="69856"/>
                        <a14:foregroundMark x1="87312" y1="70175" x2="77849" y2="66188"/>
                        <a14:foregroundMark x1="75914" y1="66029" x2="91828" y2="68581"/>
                        <a14:foregroundMark x1="78280" y1="64753" x2="84086" y2="65710"/>
                        <a14:foregroundMark x1="63656" y1="95375" x2="51828" y2="94099"/>
                        <a14:foregroundMark x1="3656" y1="70654" x2="645" y2="99522"/>
                        <a14:foregroundMark x1="10968" y1="63796" x2="1935" y2="66826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10775" y="2095073"/>
            <a:ext cx="2088369" cy="287390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2" b="98659" l="9955" r="89593">
                        <a14:foregroundMark x1="69231" y1="88889" x2="69231" y2="88889"/>
                        <a14:foregroundMark x1="65611" y1="87931" x2="66516" y2="94061"/>
                        <a14:foregroundMark x1="19457" y1="95402" x2="62896" y2="99425"/>
                        <a14:foregroundMark x1="62896" y1="99425" x2="85973" y2="98659"/>
                        <a14:foregroundMark x1="85973" y1="98659" x2="85747" y2="96552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22" y="674298"/>
            <a:ext cx="2894357" cy="342252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33" b="98777" l="9884" r="91085">
                        <a14:foregroundMark x1="71705" y1="81651" x2="71705" y2="81651"/>
                        <a14:foregroundMark x1="59496" y1="71407" x2="67248" y2="81040"/>
                        <a14:foregroundMark x1="70155" y1="69572" x2="83140" y2="86391"/>
                        <a14:foregroundMark x1="83140" y1="86391" x2="40116" y2="93272"/>
                        <a14:foregroundMark x1="15310" y1="78899" x2="16279" y2="98165"/>
                        <a14:foregroundMark x1="16279" y1="98165" x2="25775" y2="98777"/>
                        <a14:foregroundMark x1="89341" y1="84862" x2="91279" y2="97706"/>
                        <a14:foregroundMark x1="50194" y1="9633" x2="50194" y2="963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5631" y="2834499"/>
            <a:ext cx="2384612" cy="3019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DBD1A2-8977-486F-B845-432C9C20FD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375" y="-1008671"/>
            <a:ext cx="3115326" cy="377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79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2BF043-7BE8-A77A-033A-D78568845671}"/>
              </a:ext>
            </a:extLst>
          </p:cNvPr>
          <p:cNvSpPr/>
          <p:nvPr/>
        </p:nvSpPr>
        <p:spPr>
          <a:xfrm>
            <a:off x="0" y="41575"/>
            <a:ext cx="12192000" cy="6893858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254961" y="0"/>
            <a:ext cx="6036380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ОБРАЗЕЦ НАЗВАНИЯ</a:t>
            </a:r>
          </a:p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В НЕСКОЛЬКО СТРОК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0" y="881253"/>
            <a:ext cx="63216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2891119" y="-46029"/>
            <a:ext cx="9300881" cy="1027578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ДЕЯТЕЛЬНОСТЬ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ЭКСПЕРИМЕНТАЛЬНОГО ПРОЕКТА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475632" y="1224860"/>
            <a:ext cx="3092824" cy="641447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 2023 года</a:t>
            </a:r>
          </a:p>
        </p:txBody>
      </p:sp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1004779" y="2109618"/>
            <a:ext cx="10069621" cy="1088938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исследование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будущих воспитателей к обучению детей в инклюзивной образовательной среде учреждения дошкольного образования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80" b="99637" l="2422" r="96797">
                        <a14:foregroundMark x1="46563" y1="13801" x2="46563" y2="13801"/>
                        <a14:foregroundMark x1="47422" y1="11017" x2="47422" y2="11017"/>
                        <a14:foregroundMark x1="91328" y1="45642" x2="91328" y2="45642"/>
                        <a14:foregroundMark x1="91016" y1="52300" x2="91328" y2="54358"/>
                        <a14:foregroundMark x1="93594" y1="53511" x2="93594" y2="51211"/>
                        <a14:foregroundMark x1="95625" y1="47458" x2="95625" y2="47458"/>
                        <a14:foregroundMark x1="96797" y1="45642" x2="96484" y2="46489"/>
                        <a14:foregroundMark x1="49922" y1="10412" x2="58594" y2="9685"/>
                        <a14:foregroundMark x1="7187" y1="39952" x2="10078" y2="55690"/>
                        <a14:foregroundMark x1="2578" y1="46247" x2="7891" y2="49637"/>
                        <a14:foregroundMark x1="2422" y1="44068" x2="3125" y2="47215"/>
                        <a14:foregroundMark x1="21953" y1="92252" x2="31484" y2="88862"/>
                        <a14:foregroundMark x1="68594" y1="95642" x2="74922" y2="91404"/>
                        <a14:foregroundMark x1="26172" y1="93826" x2="24297" y2="99637"/>
                        <a14:foregroundMark x1="51484" y1="9080" x2="60781" y2="90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89" y="3140669"/>
            <a:ext cx="5880506" cy="37947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456" y="3701146"/>
            <a:ext cx="2721956" cy="27219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C2B9C5-0D1A-4AF2-97F2-48124AAA78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001" y="-1008671"/>
            <a:ext cx="3115326" cy="377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368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2BF043-7BE8-A77A-033A-D78568845671}"/>
              </a:ext>
            </a:extLst>
          </p:cNvPr>
          <p:cNvSpPr/>
          <p:nvPr/>
        </p:nvSpPr>
        <p:spPr>
          <a:xfrm>
            <a:off x="0" y="0"/>
            <a:ext cx="12192000" cy="6893858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254961" y="0"/>
            <a:ext cx="6036380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ОБРАЗЕЦ НАЗВАНИЯ</a:t>
            </a:r>
          </a:p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В НЕСКОЛЬКО СТРОК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0" y="881253"/>
            <a:ext cx="63216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2891119" y="-46029"/>
            <a:ext cx="9354674" cy="1027578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ДЕЯТЕЛЬНОСТЬ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ЭКСПЕРИМЕНТАЛЬНОГО ПРОЕКТА</a:t>
            </a:r>
          </a:p>
        </p:txBody>
      </p:sp>
      <p:sp>
        <p:nvSpPr>
          <p:cNvPr id="12" name="Прямоугольник 4">
            <a:extLst>
              <a:ext uri="{FF2B5EF4-FFF2-40B4-BE49-F238E27FC236}">
                <a16:creationId xmlns:a16="http://schemas.microsoft.com/office/drawing/2014/main" id="{F501EF57-D977-2413-9369-7D82A1EB3932}"/>
              </a:ext>
            </a:extLst>
          </p:cNvPr>
          <p:cNvSpPr/>
          <p:nvPr/>
        </p:nvSpPr>
        <p:spPr>
          <a:xfrm flipH="1">
            <a:off x="2304697" y="859456"/>
            <a:ext cx="8702425" cy="755363"/>
          </a:xfrm>
          <a:custGeom>
            <a:avLst/>
            <a:gdLst>
              <a:gd name="connsiteX0" fmla="*/ 0 w 6213602"/>
              <a:gd name="connsiteY0" fmla="*/ 0 h 1942353"/>
              <a:gd name="connsiteX1" fmla="*/ 6213602 w 6213602"/>
              <a:gd name="connsiteY1" fmla="*/ 0 h 1942353"/>
              <a:gd name="connsiteX2" fmla="*/ 6213602 w 6213602"/>
              <a:gd name="connsiteY2" fmla="*/ 1942353 h 1942353"/>
              <a:gd name="connsiteX3" fmla="*/ 0 w 6213602"/>
              <a:gd name="connsiteY3" fmla="*/ 1942353 h 1942353"/>
              <a:gd name="connsiteX4" fmla="*/ 0 w 6213602"/>
              <a:gd name="connsiteY4" fmla="*/ 0 h 1942353"/>
              <a:gd name="connsiteX0" fmla="*/ 0 w 6436802"/>
              <a:gd name="connsiteY0" fmla="*/ 0 h 1942353"/>
              <a:gd name="connsiteX1" fmla="*/ 6436802 w 6436802"/>
              <a:gd name="connsiteY1" fmla="*/ 7200 h 1942353"/>
              <a:gd name="connsiteX2" fmla="*/ 6213602 w 6436802"/>
              <a:gd name="connsiteY2" fmla="*/ 1942353 h 1942353"/>
              <a:gd name="connsiteX3" fmla="*/ 0 w 6436802"/>
              <a:gd name="connsiteY3" fmla="*/ 1942353 h 1942353"/>
              <a:gd name="connsiteX4" fmla="*/ 0 w 64368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213602 w 7401602"/>
              <a:gd name="connsiteY2" fmla="*/ 19423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7032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127202 w 7401602"/>
              <a:gd name="connsiteY2" fmla="*/ 19279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71208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71496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1602" h="1942353">
                <a:moveTo>
                  <a:pt x="0" y="0"/>
                </a:moveTo>
                <a:lnTo>
                  <a:pt x="7401602" y="14400"/>
                </a:lnTo>
                <a:lnTo>
                  <a:pt x="7149602" y="1935153"/>
                </a:lnTo>
                <a:lnTo>
                  <a:pt x="0" y="1942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социальными партнёрами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080503" y="1542567"/>
            <a:ext cx="7261413" cy="878070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ГУО «Специальная школа Оршанского района»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0230" y="1346187"/>
            <a:ext cx="2227884" cy="29030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782" y="3923345"/>
            <a:ext cx="2254780" cy="26967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6149793" y="3251593"/>
            <a:ext cx="5838714" cy="1765606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Семинар-практикум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«Реализация принципа инклюзии - основа государственной политики в сфере образования»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98114" y="3004334"/>
            <a:ext cx="3115327" cy="25818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B0D5B9-BF1B-443D-AAC1-1BEE97CF17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81" y="-1033931"/>
            <a:ext cx="3115326" cy="377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207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2BF043-7BE8-A77A-033A-D78568845671}"/>
              </a:ext>
            </a:extLst>
          </p:cNvPr>
          <p:cNvSpPr/>
          <p:nvPr/>
        </p:nvSpPr>
        <p:spPr>
          <a:xfrm>
            <a:off x="0" y="-46029"/>
            <a:ext cx="12192000" cy="6893858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254961" y="0"/>
            <a:ext cx="6036380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ОБРАЗЕЦ НАЗВАНИЯ</a:t>
            </a:r>
          </a:p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В НЕСКОЛЬКО СТРОК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0" y="881253"/>
            <a:ext cx="63216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2891119" y="-46029"/>
            <a:ext cx="9354674" cy="1027578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ДЕЯТЕЛЬНОСТЬ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ЭКСПЕРИМЕНТАЛЬНОГО ПРОЕКТА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74844" y="1359399"/>
            <a:ext cx="6969171" cy="1277645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ГУО «Детский сад №16 г Орши»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222826" y="3136105"/>
            <a:ext cx="6969174" cy="1277645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‑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по сопровождению детей с РАС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09735" y="4791600"/>
            <a:ext cx="7099388" cy="1277645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Артёмова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Яна Олеговна, </a:t>
            </a:r>
          </a:p>
          <a:p>
            <a:pPr lvl="0" algn="ctr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персонального сопровождения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6E05BB7E-51C3-4514-889E-285581604319}"/>
              </a:ext>
            </a:extLst>
          </p:cNvPr>
          <p:cNvGrpSpPr/>
          <p:nvPr/>
        </p:nvGrpSpPr>
        <p:grpSpPr>
          <a:xfrm>
            <a:off x="113247" y="-1085678"/>
            <a:ext cx="3119156" cy="3779243"/>
            <a:chOff x="1515161" y="2969250"/>
            <a:chExt cx="3119156" cy="3779243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B8373E8D-79E7-4CE6-9CB3-544A73B381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5161" y="4005810"/>
              <a:ext cx="853062" cy="853062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222A6171-FD96-4C71-B730-CE4B85842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50574" y="2969250"/>
              <a:ext cx="2383743" cy="3779243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19BF0E-FEC7-4170-BEB5-35BF67687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2675" y="1058204"/>
            <a:ext cx="2765059" cy="1835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B4DDB8-8201-44A5-A758-69E8A7DA07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9217" y="2693565"/>
            <a:ext cx="2556728" cy="19733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77114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2BF043-7BE8-A77A-033A-D78568845671}"/>
              </a:ext>
            </a:extLst>
          </p:cNvPr>
          <p:cNvSpPr/>
          <p:nvPr/>
        </p:nvSpPr>
        <p:spPr>
          <a:xfrm>
            <a:off x="-308" y="0"/>
            <a:ext cx="12192000" cy="6893858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254961" y="0"/>
            <a:ext cx="6036380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ОБРАЗЕЦ НАЗВАНИЯ</a:t>
            </a:r>
          </a:p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В НЕСКОЛЬКО СТРОК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0" y="881253"/>
            <a:ext cx="63216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3113163" y="-46029"/>
            <a:ext cx="9132629" cy="927282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ДЕЯТЕЛЬНОСТЬ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ЭКСПЕРИМЕНТАЛЬНОГО ПРОЕКТА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11576" y="840434"/>
            <a:ext cx="7261413" cy="878070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ГУО «Детский сад №6 г. Орши»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85" y="1815224"/>
            <a:ext cx="3981669" cy="29862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9624" y="3725746"/>
            <a:ext cx="3965476" cy="2974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661" y="1779669"/>
            <a:ext cx="3733490" cy="28001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0660" y="3933829"/>
            <a:ext cx="3697562" cy="27731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22DD4669-B054-4DAA-8A86-45B84F31F3F7}"/>
              </a:ext>
            </a:extLst>
          </p:cNvPr>
          <p:cNvGrpSpPr/>
          <p:nvPr/>
        </p:nvGrpSpPr>
        <p:grpSpPr>
          <a:xfrm>
            <a:off x="48106" y="-1008369"/>
            <a:ext cx="3119156" cy="3779243"/>
            <a:chOff x="1515161" y="2969250"/>
            <a:chExt cx="3119156" cy="3779243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DD6CE02-14F2-41D8-9DB0-97D3CB7AE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5161" y="4005810"/>
              <a:ext cx="853062" cy="853062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F606DD0B-B38B-45F2-9C63-6B2DA44D8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50574" y="2969250"/>
              <a:ext cx="2383743" cy="37792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5361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2BF043-7BE8-A77A-033A-D78568845671}"/>
              </a:ext>
            </a:extLst>
          </p:cNvPr>
          <p:cNvSpPr/>
          <p:nvPr/>
        </p:nvSpPr>
        <p:spPr>
          <a:xfrm>
            <a:off x="0" y="0"/>
            <a:ext cx="12192000" cy="6893858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254961" y="0"/>
            <a:ext cx="6036380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ОБРАЗЕЦ НАЗВАНИЯ</a:t>
            </a:r>
          </a:p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В НЕСКОЛЬКО СТРОК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0" y="881253"/>
            <a:ext cx="63216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3069771" y="-46029"/>
            <a:ext cx="9176022" cy="927282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ДЕЯТЕЛЬНОСТЬ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ЭКСПЕРИМЕНТАЛЬНОГО ПРОЕКТА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60800" y="798104"/>
            <a:ext cx="7261413" cy="878070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ГУО «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ЦКРОиР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Оршанского района»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805" y="2250582"/>
            <a:ext cx="3596064" cy="2697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F:\Skills-центр\2025-2026 уч.год\1 семестр\23.10.25 ЦКРО\photo_2025-10-24_09-33-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61" y="1831884"/>
            <a:ext cx="3659960" cy="27449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F:\Skills-центр\2025-2026 уч.год\1 семестр\23.10.25 ЦКРО\photo_2025-10-28_23-36-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163" y="4223987"/>
            <a:ext cx="3179041" cy="24438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563" y="4223987"/>
            <a:ext cx="3272588" cy="24544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F:\Skills-центр\2025-2026 уч.год\1 семестр\23.10.25 ЦКРО\photo_2025-10-28_23-36-4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1" y="2034472"/>
            <a:ext cx="3620558" cy="2715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9CB5847B-D944-49D0-B80E-617288C111D5}"/>
              </a:ext>
            </a:extLst>
          </p:cNvPr>
          <p:cNvGrpSpPr/>
          <p:nvPr/>
        </p:nvGrpSpPr>
        <p:grpSpPr>
          <a:xfrm>
            <a:off x="41342" y="-1008369"/>
            <a:ext cx="3119156" cy="3779243"/>
            <a:chOff x="1515161" y="2969250"/>
            <a:chExt cx="3119156" cy="3779243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0527F7FD-0178-45D2-8361-91A85BBA8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5161" y="4005810"/>
              <a:ext cx="853062" cy="853062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4BF2092F-AFAC-4A9D-9702-0D9F7356C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50574" y="2969250"/>
              <a:ext cx="2383743" cy="37792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5362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2BF043-7BE8-A77A-033A-D78568845671}"/>
              </a:ext>
            </a:extLst>
          </p:cNvPr>
          <p:cNvSpPr/>
          <p:nvPr/>
        </p:nvSpPr>
        <p:spPr>
          <a:xfrm>
            <a:off x="0" y="-24140"/>
            <a:ext cx="12192000" cy="6893858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254961" y="0"/>
            <a:ext cx="6036380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ОБРАЗЕЦ НАЗВАНИЯ</a:t>
            </a:r>
          </a:p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В НЕСКОЛЬКО СТРОК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0" y="881253"/>
            <a:ext cx="63216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3213036" y="-24140"/>
            <a:ext cx="8978656" cy="1008856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ДЕЯТЕЛЬНОСТЬ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ЭКСПЕРИМЕНТАЛЬНОГО ПРОЕКТА</a:t>
            </a:r>
          </a:p>
        </p:txBody>
      </p:sp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id="{F501EF57-D977-2413-9369-7D82A1EB3932}"/>
              </a:ext>
            </a:extLst>
          </p:cNvPr>
          <p:cNvSpPr/>
          <p:nvPr/>
        </p:nvSpPr>
        <p:spPr>
          <a:xfrm flipH="1">
            <a:off x="2657395" y="853419"/>
            <a:ext cx="8702425" cy="755363"/>
          </a:xfrm>
          <a:custGeom>
            <a:avLst/>
            <a:gdLst>
              <a:gd name="connsiteX0" fmla="*/ 0 w 6213602"/>
              <a:gd name="connsiteY0" fmla="*/ 0 h 1942353"/>
              <a:gd name="connsiteX1" fmla="*/ 6213602 w 6213602"/>
              <a:gd name="connsiteY1" fmla="*/ 0 h 1942353"/>
              <a:gd name="connsiteX2" fmla="*/ 6213602 w 6213602"/>
              <a:gd name="connsiteY2" fmla="*/ 1942353 h 1942353"/>
              <a:gd name="connsiteX3" fmla="*/ 0 w 6213602"/>
              <a:gd name="connsiteY3" fmla="*/ 1942353 h 1942353"/>
              <a:gd name="connsiteX4" fmla="*/ 0 w 6213602"/>
              <a:gd name="connsiteY4" fmla="*/ 0 h 1942353"/>
              <a:gd name="connsiteX0" fmla="*/ 0 w 6436802"/>
              <a:gd name="connsiteY0" fmla="*/ 0 h 1942353"/>
              <a:gd name="connsiteX1" fmla="*/ 6436802 w 6436802"/>
              <a:gd name="connsiteY1" fmla="*/ 7200 h 1942353"/>
              <a:gd name="connsiteX2" fmla="*/ 6213602 w 6436802"/>
              <a:gd name="connsiteY2" fmla="*/ 1942353 h 1942353"/>
              <a:gd name="connsiteX3" fmla="*/ 0 w 6436802"/>
              <a:gd name="connsiteY3" fmla="*/ 1942353 h 1942353"/>
              <a:gd name="connsiteX4" fmla="*/ 0 w 64368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213602 w 7401602"/>
              <a:gd name="connsiteY2" fmla="*/ 19423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7032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127202 w 7401602"/>
              <a:gd name="connsiteY2" fmla="*/ 19279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71208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71496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1602" h="1942353">
                <a:moveTo>
                  <a:pt x="0" y="0"/>
                </a:moveTo>
                <a:lnTo>
                  <a:pt x="7401602" y="14400"/>
                </a:lnTo>
                <a:lnTo>
                  <a:pt x="7149602" y="1935153"/>
                </a:lnTo>
                <a:lnTo>
                  <a:pt x="0" y="1942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Учебно-методическое обеспечение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606051" y="1775527"/>
            <a:ext cx="7261412" cy="1316757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разработаны темы теоретического раздела учебно-методического комплекса по адаптированному учебному предмету «Основы специальной психологии, коррекционной педагогики и инклюзивному образованию»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56430" y="1786647"/>
            <a:ext cx="3056606" cy="878070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2024 года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005DBF3-215B-4B01-BDA9-8B880E92BC9F}"/>
              </a:ext>
            </a:extLst>
          </p:cNvPr>
          <p:cNvGrpSpPr/>
          <p:nvPr/>
        </p:nvGrpSpPr>
        <p:grpSpPr>
          <a:xfrm>
            <a:off x="-5461" y="-1036203"/>
            <a:ext cx="3119156" cy="3779243"/>
            <a:chOff x="1515161" y="2969250"/>
            <a:chExt cx="3119156" cy="3779243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918AED0C-74CE-4F83-A064-06F0F2AE8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5161" y="4005810"/>
              <a:ext cx="853062" cy="853062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166A5070-5CC5-4719-AAA3-09D3EBDA3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50574" y="2969250"/>
              <a:ext cx="2383743" cy="3779243"/>
            </a:xfrm>
            <a:prstGeom prst="rect">
              <a:avLst/>
            </a:prstGeom>
          </p:spPr>
        </p:pic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8D47AC-A3B0-44D3-A0BD-8940E52929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7135" r="90833">
                        <a14:foregroundMark x1="10052" y1="69023" x2="10052" y2="69023"/>
                        <a14:foregroundMark x1="9479" y1="70508" x2="7187" y2="71406"/>
                        <a14:foregroundMark x1="89948" y1="42031" x2="90833" y2="50625"/>
                        <a14:foregroundMark x1="90833" y1="50625" x2="89323" y2="606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844128" y="2139205"/>
            <a:ext cx="4126188" cy="550158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EB5D391-FDF0-4DB9-BB05-7FC7F58480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92" b="90000" l="2552" r="90000">
                        <a14:foregroundMark x1="7135" y1="26875" x2="12240" y2="37852"/>
                        <a14:foregroundMark x1="2604" y1="25547" x2="2604" y2="25547"/>
                        <a14:foregroundMark x1="3802" y1="27578" x2="2917" y2="26445"/>
                        <a14:foregroundMark x1="72188" y1="9492" x2="67552" y2="9844"/>
                        <a14:foregroundMark x1="66458" y1="89961" x2="75052" y2="889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6068822" y="1934676"/>
            <a:ext cx="4250728" cy="566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834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2BF043-7BE8-A77A-033A-D78568845671}"/>
              </a:ext>
            </a:extLst>
          </p:cNvPr>
          <p:cNvSpPr/>
          <p:nvPr/>
        </p:nvSpPr>
        <p:spPr>
          <a:xfrm>
            <a:off x="0" y="-24140"/>
            <a:ext cx="12192000" cy="6893858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254961" y="0"/>
            <a:ext cx="6036380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ОБРАЗЕЦ НАЗВАНИЯ</a:t>
            </a:r>
          </a:p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В НЕСКОЛЬКО СТРОК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0" y="881253"/>
            <a:ext cx="63216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3213036" y="-24140"/>
            <a:ext cx="8978656" cy="1008856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ДЕЯТЕЛЬНОСТЬ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ЭКСПЕРИМЕНТАЛЬНОГО ПРОЕКТА</a:t>
            </a:r>
          </a:p>
        </p:txBody>
      </p:sp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id="{F501EF57-D977-2413-9369-7D82A1EB3932}"/>
              </a:ext>
            </a:extLst>
          </p:cNvPr>
          <p:cNvSpPr/>
          <p:nvPr/>
        </p:nvSpPr>
        <p:spPr>
          <a:xfrm flipH="1">
            <a:off x="2657395" y="853419"/>
            <a:ext cx="8702425" cy="755363"/>
          </a:xfrm>
          <a:custGeom>
            <a:avLst/>
            <a:gdLst>
              <a:gd name="connsiteX0" fmla="*/ 0 w 6213602"/>
              <a:gd name="connsiteY0" fmla="*/ 0 h 1942353"/>
              <a:gd name="connsiteX1" fmla="*/ 6213602 w 6213602"/>
              <a:gd name="connsiteY1" fmla="*/ 0 h 1942353"/>
              <a:gd name="connsiteX2" fmla="*/ 6213602 w 6213602"/>
              <a:gd name="connsiteY2" fmla="*/ 1942353 h 1942353"/>
              <a:gd name="connsiteX3" fmla="*/ 0 w 6213602"/>
              <a:gd name="connsiteY3" fmla="*/ 1942353 h 1942353"/>
              <a:gd name="connsiteX4" fmla="*/ 0 w 6213602"/>
              <a:gd name="connsiteY4" fmla="*/ 0 h 1942353"/>
              <a:gd name="connsiteX0" fmla="*/ 0 w 6436802"/>
              <a:gd name="connsiteY0" fmla="*/ 0 h 1942353"/>
              <a:gd name="connsiteX1" fmla="*/ 6436802 w 6436802"/>
              <a:gd name="connsiteY1" fmla="*/ 7200 h 1942353"/>
              <a:gd name="connsiteX2" fmla="*/ 6213602 w 6436802"/>
              <a:gd name="connsiteY2" fmla="*/ 1942353 h 1942353"/>
              <a:gd name="connsiteX3" fmla="*/ 0 w 6436802"/>
              <a:gd name="connsiteY3" fmla="*/ 1942353 h 1942353"/>
              <a:gd name="connsiteX4" fmla="*/ 0 w 64368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213602 w 7401602"/>
              <a:gd name="connsiteY2" fmla="*/ 19423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7032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127202 w 7401602"/>
              <a:gd name="connsiteY2" fmla="*/ 19279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71208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71496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1602" h="1942353">
                <a:moveTo>
                  <a:pt x="0" y="0"/>
                </a:moveTo>
                <a:lnTo>
                  <a:pt x="7401602" y="14400"/>
                </a:lnTo>
                <a:lnTo>
                  <a:pt x="7149602" y="1935153"/>
                </a:lnTo>
                <a:lnTo>
                  <a:pt x="0" y="1942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Учебно-методическое обеспечение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56431" y="1816327"/>
            <a:ext cx="3056605" cy="878070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 2025 года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786557" y="1811823"/>
            <a:ext cx="7261413" cy="1268377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разработаны  средства обучения  (презентации, сценарии, конспекты) по адаптированному учебному предмету «Основы специальной психологии, коррекционной педагогики и инклюзивному образованию»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005DBF3-215B-4B01-BDA9-8B880E92BC9F}"/>
              </a:ext>
            </a:extLst>
          </p:cNvPr>
          <p:cNvGrpSpPr/>
          <p:nvPr/>
        </p:nvGrpSpPr>
        <p:grpSpPr>
          <a:xfrm>
            <a:off x="-5461" y="-1064321"/>
            <a:ext cx="3119156" cy="3779243"/>
            <a:chOff x="1515161" y="2969250"/>
            <a:chExt cx="3119156" cy="3779243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918AED0C-74CE-4F83-A064-06F0F2AE8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5161" y="4005810"/>
              <a:ext cx="853062" cy="853062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166A5070-5CC5-4719-AAA3-09D3EBDA3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50574" y="2969250"/>
              <a:ext cx="2383743" cy="3779243"/>
            </a:xfrm>
            <a:prstGeom prst="rect">
              <a:avLst/>
            </a:prstGeom>
          </p:spPr>
        </p:pic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FC588A-D824-41B3-8686-0124E2B0A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269" y="3251644"/>
            <a:ext cx="3159723" cy="23697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18A2DD-4844-43C6-A65F-E27E649010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4205" y="3251645"/>
            <a:ext cx="3221064" cy="24157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FA76D5-F635-44F0-8A55-ABAE0EDA68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0482" y="3251645"/>
            <a:ext cx="3306305" cy="24797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48546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2BF043-7BE8-A77A-033A-D78568845671}"/>
              </a:ext>
            </a:extLst>
          </p:cNvPr>
          <p:cNvSpPr/>
          <p:nvPr/>
        </p:nvSpPr>
        <p:spPr>
          <a:xfrm>
            <a:off x="0" y="-24140"/>
            <a:ext cx="12192000" cy="6893858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254961" y="0"/>
            <a:ext cx="6036380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ОБРАЗЕЦ НАЗВАНИЯ</a:t>
            </a:r>
          </a:p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В НЕСКОЛЬКО СТРОК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0" y="881253"/>
            <a:ext cx="63216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3213036" y="-24140"/>
            <a:ext cx="8978656" cy="1008856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ДЕЯТЕЛЬНОСТЬ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ЭКСПЕРИМЕНТАЛЬНОГО ПРОЕКТА</a:t>
            </a:r>
          </a:p>
        </p:txBody>
      </p:sp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id="{F501EF57-D977-2413-9369-7D82A1EB3932}"/>
              </a:ext>
            </a:extLst>
          </p:cNvPr>
          <p:cNvSpPr/>
          <p:nvPr/>
        </p:nvSpPr>
        <p:spPr>
          <a:xfrm flipH="1">
            <a:off x="2657395" y="853419"/>
            <a:ext cx="8702425" cy="755363"/>
          </a:xfrm>
          <a:custGeom>
            <a:avLst/>
            <a:gdLst>
              <a:gd name="connsiteX0" fmla="*/ 0 w 6213602"/>
              <a:gd name="connsiteY0" fmla="*/ 0 h 1942353"/>
              <a:gd name="connsiteX1" fmla="*/ 6213602 w 6213602"/>
              <a:gd name="connsiteY1" fmla="*/ 0 h 1942353"/>
              <a:gd name="connsiteX2" fmla="*/ 6213602 w 6213602"/>
              <a:gd name="connsiteY2" fmla="*/ 1942353 h 1942353"/>
              <a:gd name="connsiteX3" fmla="*/ 0 w 6213602"/>
              <a:gd name="connsiteY3" fmla="*/ 1942353 h 1942353"/>
              <a:gd name="connsiteX4" fmla="*/ 0 w 6213602"/>
              <a:gd name="connsiteY4" fmla="*/ 0 h 1942353"/>
              <a:gd name="connsiteX0" fmla="*/ 0 w 6436802"/>
              <a:gd name="connsiteY0" fmla="*/ 0 h 1942353"/>
              <a:gd name="connsiteX1" fmla="*/ 6436802 w 6436802"/>
              <a:gd name="connsiteY1" fmla="*/ 7200 h 1942353"/>
              <a:gd name="connsiteX2" fmla="*/ 6213602 w 6436802"/>
              <a:gd name="connsiteY2" fmla="*/ 1942353 h 1942353"/>
              <a:gd name="connsiteX3" fmla="*/ 0 w 6436802"/>
              <a:gd name="connsiteY3" fmla="*/ 1942353 h 1942353"/>
              <a:gd name="connsiteX4" fmla="*/ 0 w 64368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213602 w 7401602"/>
              <a:gd name="connsiteY2" fmla="*/ 19423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7032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127202 w 7401602"/>
              <a:gd name="connsiteY2" fmla="*/ 19279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71208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71496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1602" h="1942353">
                <a:moveTo>
                  <a:pt x="0" y="0"/>
                </a:moveTo>
                <a:lnTo>
                  <a:pt x="7401602" y="14400"/>
                </a:lnTo>
                <a:lnTo>
                  <a:pt x="7149602" y="1935153"/>
                </a:lnTo>
                <a:lnTo>
                  <a:pt x="0" y="1942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Учебно-методическое обеспечение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26318" y="1861861"/>
            <a:ext cx="3086718" cy="878070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Апрель 2025 года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816670" y="1861861"/>
            <a:ext cx="7261413" cy="2043329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пополнен учебный  кабинет по специальности «Дошкольное образование» необходимыми учебно-методическими материалами;</a:t>
            </a:r>
          </a:p>
          <a:p>
            <a:pPr lvl="0"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разработаны тестовые задания для раздела контроля учебно-методического комплекса по адаптированному учебному предмету «Основы специальной психологии, коррекционной педагогики и инклюзивному образованию»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005DBF3-215B-4B01-BDA9-8B880E92BC9F}"/>
              </a:ext>
            </a:extLst>
          </p:cNvPr>
          <p:cNvGrpSpPr/>
          <p:nvPr/>
        </p:nvGrpSpPr>
        <p:grpSpPr>
          <a:xfrm>
            <a:off x="30721" y="-1008369"/>
            <a:ext cx="3119156" cy="3779243"/>
            <a:chOff x="1515161" y="2969250"/>
            <a:chExt cx="3119156" cy="3779243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918AED0C-74CE-4F83-A064-06F0F2AE8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5161" y="4005810"/>
              <a:ext cx="853062" cy="853062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166A5070-5CC5-4719-AAA3-09D3EBDA3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50574" y="2969250"/>
              <a:ext cx="2383743" cy="3779243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BD7B86-22DD-4440-933D-8280C347C9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583"/>
          <a:stretch/>
        </p:blipFill>
        <p:spPr>
          <a:xfrm>
            <a:off x="122007" y="3276600"/>
            <a:ext cx="3572656" cy="24602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BE8FA6D2-6B82-461B-B1DD-31915722F4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BY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238EA9E-CAB7-4316-9C62-2D36181587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9687" y="4052954"/>
            <a:ext cx="3572656" cy="26794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BF52AA-63E6-479E-8552-4F06F8C8B0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367" y="4049921"/>
            <a:ext cx="3572656" cy="26794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87957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2BF043-7BE8-A77A-033A-D78568845671}"/>
              </a:ext>
            </a:extLst>
          </p:cNvPr>
          <p:cNvSpPr/>
          <p:nvPr/>
        </p:nvSpPr>
        <p:spPr>
          <a:xfrm>
            <a:off x="-308" y="-56116"/>
            <a:ext cx="12192000" cy="6893858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254961" y="0"/>
            <a:ext cx="6036380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ОБРАЗЕЦ НАЗВАНИЯ</a:t>
            </a:r>
          </a:p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В НЕСКОЛЬКО СТРОК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0" y="881253"/>
            <a:ext cx="63216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2891119" y="-46029"/>
            <a:ext cx="9354674" cy="1027578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ДЕЯТЕЛЬНОСТЬ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ЭКСПЕРИМЕНТАЛЬНОГО ПРОЕКТА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2616" y="288529"/>
            <a:ext cx="2043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id="{F501EF57-D977-2413-9369-7D82A1EB3932}"/>
              </a:ext>
            </a:extLst>
          </p:cNvPr>
          <p:cNvSpPr/>
          <p:nvPr/>
        </p:nvSpPr>
        <p:spPr>
          <a:xfrm flipH="1">
            <a:off x="3883073" y="881253"/>
            <a:ext cx="5329646" cy="753312"/>
          </a:xfrm>
          <a:custGeom>
            <a:avLst/>
            <a:gdLst>
              <a:gd name="connsiteX0" fmla="*/ 0 w 6213602"/>
              <a:gd name="connsiteY0" fmla="*/ 0 h 1942353"/>
              <a:gd name="connsiteX1" fmla="*/ 6213602 w 6213602"/>
              <a:gd name="connsiteY1" fmla="*/ 0 h 1942353"/>
              <a:gd name="connsiteX2" fmla="*/ 6213602 w 6213602"/>
              <a:gd name="connsiteY2" fmla="*/ 1942353 h 1942353"/>
              <a:gd name="connsiteX3" fmla="*/ 0 w 6213602"/>
              <a:gd name="connsiteY3" fmla="*/ 1942353 h 1942353"/>
              <a:gd name="connsiteX4" fmla="*/ 0 w 6213602"/>
              <a:gd name="connsiteY4" fmla="*/ 0 h 1942353"/>
              <a:gd name="connsiteX0" fmla="*/ 0 w 6436802"/>
              <a:gd name="connsiteY0" fmla="*/ 0 h 1942353"/>
              <a:gd name="connsiteX1" fmla="*/ 6436802 w 6436802"/>
              <a:gd name="connsiteY1" fmla="*/ 7200 h 1942353"/>
              <a:gd name="connsiteX2" fmla="*/ 6213602 w 6436802"/>
              <a:gd name="connsiteY2" fmla="*/ 1942353 h 1942353"/>
              <a:gd name="connsiteX3" fmla="*/ 0 w 6436802"/>
              <a:gd name="connsiteY3" fmla="*/ 1942353 h 1942353"/>
              <a:gd name="connsiteX4" fmla="*/ 0 w 64368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213602 w 7401602"/>
              <a:gd name="connsiteY2" fmla="*/ 19423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7032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127202 w 7401602"/>
              <a:gd name="connsiteY2" fmla="*/ 19279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71208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71496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1602" h="1942353">
                <a:moveTo>
                  <a:pt x="0" y="0"/>
                </a:moveTo>
                <a:lnTo>
                  <a:pt x="7401602" y="14400"/>
                </a:lnTo>
                <a:lnTo>
                  <a:pt x="7149602" y="1935153"/>
                </a:lnTo>
                <a:lnTo>
                  <a:pt x="0" y="1942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процесс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536027" y="1734316"/>
            <a:ext cx="6902820" cy="2771765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учебного предмета «Основы специальной психологии и коррекционной педагогики» было проведено внедрение тем  данного комплекса в образовательный процесс. Обучающиеся создавали проекты, направленные на реализацию принципа инклюзии в образовании с разными категориями воспитанников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04799" y="1762506"/>
            <a:ext cx="3713422" cy="1865369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февраля 2024 года по май 2024 года;</a:t>
            </a:r>
          </a:p>
          <a:p>
            <a:pPr lvl="0" algn="ctr"/>
            <a:r>
              <a:rPr lang="ru-RU" sz="28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февраля 2025 года </a:t>
            </a:r>
          </a:p>
          <a:p>
            <a:pPr lvl="0" algn="ctr"/>
            <a:r>
              <a:rPr lang="ru-RU" sz="2800" b="1" dirty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июнь 2025 года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B1BFC743-690E-44C0-966B-2B7A0BFF4E54}"/>
              </a:ext>
            </a:extLst>
          </p:cNvPr>
          <p:cNvGrpSpPr/>
          <p:nvPr/>
        </p:nvGrpSpPr>
        <p:grpSpPr>
          <a:xfrm>
            <a:off x="87192" y="-1008369"/>
            <a:ext cx="3119156" cy="3779243"/>
            <a:chOff x="1515161" y="2969250"/>
            <a:chExt cx="3119156" cy="3779243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392433DF-9FD9-4D6F-8C9C-5F5A4C759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5161" y="4005810"/>
              <a:ext cx="853062" cy="853062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0A82BE98-AFFD-413F-94F4-DB506C7BD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50574" y="2969250"/>
              <a:ext cx="2383743" cy="3779243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CFDAF0-319A-46AF-9D93-F975DF2D8E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950" t="18581" r="4073" b="12903"/>
          <a:stretch/>
        </p:blipFill>
        <p:spPr>
          <a:xfrm>
            <a:off x="181601" y="3782976"/>
            <a:ext cx="3959817" cy="21937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D92078-2670-4087-BC70-8EAC168524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368" t="17859" r="10923" b="11413"/>
          <a:stretch/>
        </p:blipFill>
        <p:spPr>
          <a:xfrm>
            <a:off x="8643395" y="4576143"/>
            <a:ext cx="2910592" cy="21915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79D524B-6F3E-4CD7-AAEA-55F2F54585F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468" t="18196" r="13805" b="12730"/>
          <a:stretch/>
        </p:blipFill>
        <p:spPr>
          <a:xfrm>
            <a:off x="4958672" y="4506081"/>
            <a:ext cx="3091912" cy="23122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86798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2BF043-7BE8-A77A-033A-D78568845671}"/>
              </a:ext>
            </a:extLst>
          </p:cNvPr>
          <p:cNvSpPr/>
          <p:nvPr/>
        </p:nvSpPr>
        <p:spPr>
          <a:xfrm>
            <a:off x="0" y="-35858"/>
            <a:ext cx="12192000" cy="6893858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254961" y="0"/>
            <a:ext cx="6036380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ОБРАЗЕЦ НАЗВАНИЯ</a:t>
            </a:r>
          </a:p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В НЕСКОЛЬКО СТРОК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0" y="881253"/>
            <a:ext cx="63216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2891119" y="-46029"/>
            <a:ext cx="9354674" cy="1027578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ДЕЯТЕЛЬНОСТЬ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ЭКСПЕРИМЕНТАЛЬНОГО ПРОЕКТА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968188" y="174812"/>
            <a:ext cx="0" cy="55132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id="{F501EF57-D977-2413-9369-7D82A1EB3932}"/>
              </a:ext>
            </a:extLst>
          </p:cNvPr>
          <p:cNvSpPr/>
          <p:nvPr/>
        </p:nvSpPr>
        <p:spPr>
          <a:xfrm flipH="1">
            <a:off x="2845571" y="906640"/>
            <a:ext cx="8702425" cy="755363"/>
          </a:xfrm>
          <a:custGeom>
            <a:avLst/>
            <a:gdLst>
              <a:gd name="connsiteX0" fmla="*/ 0 w 6213602"/>
              <a:gd name="connsiteY0" fmla="*/ 0 h 1942353"/>
              <a:gd name="connsiteX1" fmla="*/ 6213602 w 6213602"/>
              <a:gd name="connsiteY1" fmla="*/ 0 h 1942353"/>
              <a:gd name="connsiteX2" fmla="*/ 6213602 w 6213602"/>
              <a:gd name="connsiteY2" fmla="*/ 1942353 h 1942353"/>
              <a:gd name="connsiteX3" fmla="*/ 0 w 6213602"/>
              <a:gd name="connsiteY3" fmla="*/ 1942353 h 1942353"/>
              <a:gd name="connsiteX4" fmla="*/ 0 w 6213602"/>
              <a:gd name="connsiteY4" fmla="*/ 0 h 1942353"/>
              <a:gd name="connsiteX0" fmla="*/ 0 w 6436802"/>
              <a:gd name="connsiteY0" fmla="*/ 0 h 1942353"/>
              <a:gd name="connsiteX1" fmla="*/ 6436802 w 6436802"/>
              <a:gd name="connsiteY1" fmla="*/ 7200 h 1942353"/>
              <a:gd name="connsiteX2" fmla="*/ 6213602 w 6436802"/>
              <a:gd name="connsiteY2" fmla="*/ 1942353 h 1942353"/>
              <a:gd name="connsiteX3" fmla="*/ 0 w 6436802"/>
              <a:gd name="connsiteY3" fmla="*/ 1942353 h 1942353"/>
              <a:gd name="connsiteX4" fmla="*/ 0 w 64368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213602 w 7401602"/>
              <a:gd name="connsiteY2" fmla="*/ 19423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7032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127202 w 7401602"/>
              <a:gd name="connsiteY2" fmla="*/ 19279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71208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71496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1602" h="1942353">
                <a:moveTo>
                  <a:pt x="0" y="0"/>
                </a:moveTo>
                <a:lnTo>
                  <a:pt x="7401602" y="14400"/>
                </a:lnTo>
                <a:lnTo>
                  <a:pt x="7149602" y="1935153"/>
                </a:lnTo>
                <a:lnTo>
                  <a:pt x="0" y="1942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Научно-исследовательская деятельность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664" b="91858" l="5391" r="92813">
                        <a14:foregroundMark x1="5391" y1="19624" x2="15469" y2="76514"/>
                        <a14:foregroundMark x1="15469" y1="76514" x2="24219" y2="86639"/>
                        <a14:foregroundMark x1="24219" y1="86639" x2="27656" y2="86013"/>
                        <a14:foregroundMark x1="33438" y1="74948" x2="33438" y2="74948"/>
                        <a14:foregroundMark x1="8594" y1="15866" x2="41328" y2="8664"/>
                        <a14:foregroundMark x1="41328" y1="8664" x2="43203" y2="14823"/>
                        <a14:foregroundMark x1="10859" y1="91962" x2="22109" y2="89770"/>
                        <a14:foregroundMark x1="48828" y1="83820" x2="84141" y2="92171"/>
                        <a14:foregroundMark x1="84141" y1="92171" x2="89297" y2="76200"/>
                        <a14:foregroundMark x1="89297" y1="76200" x2="92813" y2="21294"/>
                        <a14:foregroundMark x1="92813" y1="21294" x2="80625" y2="13987"/>
                        <a14:foregroundMark x1="80625" y1="13987" x2="56797" y2="11378"/>
                        <a14:foregroundMark x1="56797" y1="11378" x2="47969" y2="58559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64453" y="3809542"/>
            <a:ext cx="3761484" cy="2914432"/>
          </a:xfrm>
          <a:prstGeom prst="rect">
            <a:avLst/>
          </a:prstGeom>
        </p:spPr>
      </p:pic>
      <p:sp>
        <p:nvSpPr>
          <p:cNvPr id="14" name="Скругленный прямоугольник 13"/>
          <p:cNvSpPr/>
          <p:nvPr/>
        </p:nvSpPr>
        <p:spPr>
          <a:xfrm>
            <a:off x="5791200" y="1820317"/>
            <a:ext cx="6075680" cy="5002956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- 23 мая 2024 г. VIII Международная научно-практическая конференция обучающихся и студентов «Старт в науку»;</a:t>
            </a:r>
          </a:p>
          <a:p>
            <a:pPr lvl="0"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март 2025 г. - заочная XII Всероссийская (с международным участием) научно-практическая конференция педагогических работников профессионального образования «Компетентностный подход как основа подготовки конкурентоспособных выпускников»;</a:t>
            </a:r>
          </a:p>
          <a:p>
            <a:pPr lvl="0"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январь 2025 г. -  X международная заочная научно-практическая конференция   обучающейся молодежи и педагогов «Проблемы и перспективы современного общества» Государственного профессионального образовательного учреждения «Кузнецкий техникум сервиса и дизайна им. Волкова В.А.»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EA0EC3-AE06-4316-822E-518C69FEE2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74" y="-1008671"/>
            <a:ext cx="3115326" cy="377984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04C226-C720-4612-BC58-D7D87CCFE7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6875" r="90000">
                        <a14:foregroundMark x1="8542" y1="13750" x2="11250" y2="24063"/>
                        <a14:foregroundMark x1="11250" y1="24063" x2="10938" y2="26406"/>
                        <a14:foregroundMark x1="8333" y1="72891" x2="6875" y2="83828"/>
                        <a14:foregroundMark x1="6875" y1="83828" x2="14583" y2="84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038960">
            <a:off x="329598" y="147546"/>
            <a:ext cx="3486279" cy="464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138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2BF043-7BE8-A77A-033A-D78568845671}"/>
              </a:ext>
            </a:extLst>
          </p:cNvPr>
          <p:cNvSpPr/>
          <p:nvPr/>
        </p:nvSpPr>
        <p:spPr>
          <a:xfrm>
            <a:off x="0" y="41575"/>
            <a:ext cx="12192000" cy="6893858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254961" y="0"/>
            <a:ext cx="6036380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ОБРАЗЕЦ НАЗВАНИЯ</a:t>
            </a:r>
          </a:p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В НЕСКОЛЬКО СТРОК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0" y="881253"/>
            <a:ext cx="63216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2891119" y="-46029"/>
            <a:ext cx="9300881" cy="1027578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ДЕЯТЕЛЬНОСТЬ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ЭКСПЕРИМЕНТАЛЬНОГО ПРОЕКТА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475632" y="1224860"/>
            <a:ext cx="3092824" cy="641447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 2024 года</a:t>
            </a:r>
          </a:p>
        </p:txBody>
      </p:sp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1004779" y="2109618"/>
            <a:ext cx="10069621" cy="1088938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повторное исследование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будущих воспитателей к обучению детей в инклюзивной образовательной среде учреждения дошкольного образования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80" b="99637" l="2422" r="96797">
                        <a14:foregroundMark x1="46563" y1="13801" x2="46563" y2="13801"/>
                        <a14:foregroundMark x1="47422" y1="11017" x2="47422" y2="11017"/>
                        <a14:foregroundMark x1="91328" y1="45642" x2="91328" y2="45642"/>
                        <a14:foregroundMark x1="91016" y1="52300" x2="91328" y2="54358"/>
                        <a14:foregroundMark x1="93594" y1="53511" x2="93594" y2="51211"/>
                        <a14:foregroundMark x1="95625" y1="47458" x2="95625" y2="47458"/>
                        <a14:foregroundMark x1="96797" y1="45642" x2="96484" y2="46489"/>
                        <a14:foregroundMark x1="49922" y1="10412" x2="58594" y2="9685"/>
                        <a14:foregroundMark x1="7187" y1="39952" x2="10078" y2="55690"/>
                        <a14:foregroundMark x1="2578" y1="46247" x2="7891" y2="49637"/>
                        <a14:foregroundMark x1="2422" y1="44068" x2="3125" y2="47215"/>
                        <a14:foregroundMark x1="21953" y1="92252" x2="31484" y2="88862"/>
                        <a14:foregroundMark x1="68594" y1="95642" x2="74922" y2="91404"/>
                        <a14:foregroundMark x1="26172" y1="93826" x2="24297" y2="99637"/>
                        <a14:foregroundMark x1="51484" y1="9080" x2="60781" y2="90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89" y="3140669"/>
            <a:ext cx="5880506" cy="37947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C2B9C5-0D1A-4AF2-97F2-48124AAA78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01" y="-1008671"/>
            <a:ext cx="3115326" cy="37798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B648E0-A7E9-4AD5-B2C7-C416AE08D7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2728" y="3596270"/>
            <a:ext cx="2928885" cy="28765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7364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2BF043-7BE8-A77A-033A-D78568845671}"/>
              </a:ext>
            </a:extLst>
          </p:cNvPr>
          <p:cNvSpPr/>
          <p:nvPr/>
        </p:nvSpPr>
        <p:spPr>
          <a:xfrm>
            <a:off x="-308" y="0"/>
            <a:ext cx="12192000" cy="6893858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254961" y="0"/>
            <a:ext cx="6036380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ОБРАЗЕЦ НАЗВАНИЯ</a:t>
            </a:r>
          </a:p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В НЕСКОЛЬКО СТРОК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0" y="881253"/>
            <a:ext cx="6321600" cy="0"/>
          </a:xfrm>
          <a:prstGeom prst="line">
            <a:avLst/>
          </a:prstGeom>
          <a:ln w="12700">
            <a:solidFill>
              <a:srgbClr val="0075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араллелограмм 10">
            <a:extLst>
              <a:ext uri="{FF2B5EF4-FFF2-40B4-BE49-F238E27FC236}">
                <a16:creationId xmlns:a16="http://schemas.microsoft.com/office/drawing/2014/main" id="{A05D5F5B-0F96-4528-8434-0630ED046771}"/>
              </a:ext>
            </a:extLst>
          </p:cNvPr>
          <p:cNvSpPr/>
          <p:nvPr/>
        </p:nvSpPr>
        <p:spPr>
          <a:xfrm>
            <a:off x="2891119" y="-46029"/>
            <a:ext cx="9354674" cy="1027578"/>
          </a:xfrm>
          <a:custGeom>
            <a:avLst/>
            <a:gdLst>
              <a:gd name="connsiteX0" fmla="*/ 0 w 3650978"/>
              <a:gd name="connsiteY0" fmla="*/ 6858000 h 6858000"/>
              <a:gd name="connsiteX1" fmla="*/ 912745 w 3650978"/>
              <a:gd name="connsiteY1" fmla="*/ 0 h 6858000"/>
              <a:gd name="connsiteX2" fmla="*/ 3650978 w 3650978"/>
              <a:gd name="connsiteY2" fmla="*/ 0 h 6858000"/>
              <a:gd name="connsiteX3" fmla="*/ 2738234 w 3650978"/>
              <a:gd name="connsiteY3" fmla="*/ 6858000 h 6858000"/>
              <a:gd name="connsiteX4" fmla="*/ 0 w 3650978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260328 w 2738234"/>
              <a:gd name="connsiteY2" fmla="*/ 28575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738234"/>
              <a:gd name="connsiteY0" fmla="*/ 6858000 h 6858000"/>
              <a:gd name="connsiteX1" fmla="*/ 912745 w 2738234"/>
              <a:gd name="connsiteY1" fmla="*/ 0 h 6858000"/>
              <a:gd name="connsiteX2" fmla="*/ 2422253 w 2738234"/>
              <a:gd name="connsiteY2" fmla="*/ 0 h 6858000"/>
              <a:gd name="connsiteX3" fmla="*/ 2738234 w 2738234"/>
              <a:gd name="connsiteY3" fmla="*/ 6858000 h 6858000"/>
              <a:gd name="connsiteX4" fmla="*/ 0 w 2738234"/>
              <a:gd name="connsiteY4" fmla="*/ 6858000 h 6858000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052434 w 2422253"/>
              <a:gd name="connsiteY3" fmla="*/ 6705600 h 6858000"/>
              <a:gd name="connsiteX4" fmla="*/ 0 w 2422253"/>
              <a:gd name="connsiteY4" fmla="*/ 6858000 h 6858000"/>
              <a:gd name="connsiteX0" fmla="*/ 0 w 2452484"/>
              <a:gd name="connsiteY0" fmla="*/ 6858000 h 6867525"/>
              <a:gd name="connsiteX1" fmla="*/ 912745 w 2452484"/>
              <a:gd name="connsiteY1" fmla="*/ 0 h 6867525"/>
              <a:gd name="connsiteX2" fmla="*/ 2422253 w 2452484"/>
              <a:gd name="connsiteY2" fmla="*/ 0 h 6867525"/>
              <a:gd name="connsiteX3" fmla="*/ 2452484 w 2452484"/>
              <a:gd name="connsiteY3" fmla="*/ 6867525 h 6867525"/>
              <a:gd name="connsiteX4" fmla="*/ 0 w 2452484"/>
              <a:gd name="connsiteY4" fmla="*/ 6858000 h 6867525"/>
              <a:gd name="connsiteX0" fmla="*/ 0 w 2422253"/>
              <a:gd name="connsiteY0" fmla="*/ 6858000 h 6858000"/>
              <a:gd name="connsiteX1" fmla="*/ 912745 w 2422253"/>
              <a:gd name="connsiteY1" fmla="*/ 0 h 6858000"/>
              <a:gd name="connsiteX2" fmla="*/ 2422253 w 2422253"/>
              <a:gd name="connsiteY2" fmla="*/ 0 h 6858000"/>
              <a:gd name="connsiteX3" fmla="*/ 2223884 w 2422253"/>
              <a:gd name="connsiteY3" fmla="*/ 6705600 h 6858000"/>
              <a:gd name="connsiteX4" fmla="*/ 0 w 2422253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22253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3434"/>
              <a:gd name="connsiteY0" fmla="*/ 6858000 h 6858000"/>
              <a:gd name="connsiteX1" fmla="*/ 912745 w 2433434"/>
              <a:gd name="connsiteY1" fmla="*/ 0 h 6858000"/>
              <a:gd name="connsiteX2" fmla="*/ 2431778 w 2433434"/>
              <a:gd name="connsiteY2" fmla="*/ 0 h 6858000"/>
              <a:gd name="connsiteX3" fmla="*/ 2433434 w 2433434"/>
              <a:gd name="connsiteY3" fmla="*/ 6858000 h 6858000"/>
              <a:gd name="connsiteX4" fmla="*/ 0 w 2433434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2098752 w 2431778"/>
              <a:gd name="connsiteY3" fmla="*/ 6858000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542940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56493 w 2431778"/>
              <a:gd name="connsiteY3" fmla="*/ 6852023 h 6858000"/>
              <a:gd name="connsiteX4" fmla="*/ 0 w 2431778"/>
              <a:gd name="connsiteY4" fmla="*/ 6858000 h 6858000"/>
              <a:gd name="connsiteX0" fmla="*/ 0 w 2431778"/>
              <a:gd name="connsiteY0" fmla="*/ 6858000 h 6858000"/>
              <a:gd name="connsiteX1" fmla="*/ 912745 w 2431778"/>
              <a:gd name="connsiteY1" fmla="*/ 0 h 6858000"/>
              <a:gd name="connsiteX2" fmla="*/ 2431778 w 2431778"/>
              <a:gd name="connsiteY2" fmla="*/ 0 h 6858000"/>
              <a:gd name="connsiteX3" fmla="*/ 1662470 w 2431778"/>
              <a:gd name="connsiteY3" fmla="*/ 6858000 h 6858000"/>
              <a:gd name="connsiteX4" fmla="*/ 0 w 2431778"/>
              <a:gd name="connsiteY4" fmla="*/ 6858000 h 6858000"/>
              <a:gd name="connsiteX0" fmla="*/ 0 w 1636908"/>
              <a:gd name="connsiteY0" fmla="*/ 941294 h 6858000"/>
              <a:gd name="connsiteX1" fmla="*/ 117875 w 1636908"/>
              <a:gd name="connsiteY1" fmla="*/ 0 h 6858000"/>
              <a:gd name="connsiteX2" fmla="*/ 1636908 w 1636908"/>
              <a:gd name="connsiteY2" fmla="*/ 0 h 6858000"/>
              <a:gd name="connsiteX3" fmla="*/ 867600 w 1636908"/>
              <a:gd name="connsiteY3" fmla="*/ 6858000 h 6858000"/>
              <a:gd name="connsiteX4" fmla="*/ 0 w 1636908"/>
              <a:gd name="connsiteY4" fmla="*/ 941294 h 6858000"/>
              <a:gd name="connsiteX0" fmla="*/ 0 w 1636908"/>
              <a:gd name="connsiteY0" fmla="*/ 941294 h 965200"/>
              <a:gd name="connsiteX1" fmla="*/ 117875 w 1636908"/>
              <a:gd name="connsiteY1" fmla="*/ 0 h 965200"/>
              <a:gd name="connsiteX2" fmla="*/ 1636908 w 1636908"/>
              <a:gd name="connsiteY2" fmla="*/ 0 h 965200"/>
              <a:gd name="connsiteX3" fmla="*/ 1530988 w 1636908"/>
              <a:gd name="connsiteY3" fmla="*/ 965200 h 965200"/>
              <a:gd name="connsiteX4" fmla="*/ 0 w 1636908"/>
              <a:gd name="connsiteY4" fmla="*/ 941294 h 965200"/>
              <a:gd name="connsiteX0" fmla="*/ 0 w 1636908"/>
              <a:gd name="connsiteY0" fmla="*/ 941294 h 947270"/>
              <a:gd name="connsiteX1" fmla="*/ 117875 w 1636908"/>
              <a:gd name="connsiteY1" fmla="*/ 0 h 947270"/>
              <a:gd name="connsiteX2" fmla="*/ 1636908 w 1636908"/>
              <a:gd name="connsiteY2" fmla="*/ 0 h 947270"/>
              <a:gd name="connsiteX3" fmla="*/ 1530988 w 1636908"/>
              <a:gd name="connsiteY3" fmla="*/ 947270 h 947270"/>
              <a:gd name="connsiteX4" fmla="*/ 0 w 1636908"/>
              <a:gd name="connsiteY4" fmla="*/ 941294 h 947270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29103 h 941294"/>
              <a:gd name="connsiteX4" fmla="*/ 0 w 3753403"/>
              <a:gd name="connsiteY4" fmla="*/ 941294 h 941294"/>
              <a:gd name="connsiteX0" fmla="*/ 0 w 3753403"/>
              <a:gd name="connsiteY0" fmla="*/ 941294 h 941294"/>
              <a:gd name="connsiteX1" fmla="*/ 117875 w 3753403"/>
              <a:gd name="connsiteY1" fmla="*/ 0 h 941294"/>
              <a:gd name="connsiteX2" fmla="*/ 1636908 w 3753403"/>
              <a:gd name="connsiteY2" fmla="*/ 0 h 941294"/>
              <a:gd name="connsiteX3" fmla="*/ 3753403 w 3753403"/>
              <a:gd name="connsiteY3" fmla="*/ 941214 h 941294"/>
              <a:gd name="connsiteX4" fmla="*/ 0 w 3753403"/>
              <a:gd name="connsiteY4" fmla="*/ 941294 h 941294"/>
              <a:gd name="connsiteX0" fmla="*/ 0 w 3865379"/>
              <a:gd name="connsiteY0" fmla="*/ 941294 h 941294"/>
              <a:gd name="connsiteX1" fmla="*/ 117875 w 3865379"/>
              <a:gd name="connsiteY1" fmla="*/ 0 h 941294"/>
              <a:gd name="connsiteX2" fmla="*/ 3865379 w 3865379"/>
              <a:gd name="connsiteY2" fmla="*/ 0 h 941294"/>
              <a:gd name="connsiteX3" fmla="*/ 3753403 w 3865379"/>
              <a:gd name="connsiteY3" fmla="*/ 941214 h 941294"/>
              <a:gd name="connsiteX4" fmla="*/ 0 w 3865379"/>
              <a:gd name="connsiteY4" fmla="*/ 941294 h 941294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3753403 w 8837051"/>
              <a:gd name="connsiteY3" fmla="*/ 947270 h 947350"/>
              <a:gd name="connsiteX4" fmla="*/ 0 w 8837051"/>
              <a:gd name="connsiteY4" fmla="*/ 947350 h 947350"/>
              <a:gd name="connsiteX0" fmla="*/ 0 w 8837051"/>
              <a:gd name="connsiteY0" fmla="*/ 947350 h 947350"/>
              <a:gd name="connsiteX1" fmla="*/ 117875 w 8837051"/>
              <a:gd name="connsiteY1" fmla="*/ 6056 h 947350"/>
              <a:gd name="connsiteX2" fmla="*/ 8837051 w 8837051"/>
              <a:gd name="connsiteY2" fmla="*/ 0 h 947350"/>
              <a:gd name="connsiteX3" fmla="*/ 8700852 w 8837051"/>
              <a:gd name="connsiteY3" fmla="*/ 947270 h 947350"/>
              <a:gd name="connsiteX4" fmla="*/ 0 w 8837051"/>
              <a:gd name="connsiteY4" fmla="*/ 947350 h 947350"/>
              <a:gd name="connsiteX0" fmla="*/ 0 w 9070133"/>
              <a:gd name="connsiteY0" fmla="*/ 947350 h 947350"/>
              <a:gd name="connsiteX1" fmla="*/ 117875 w 9070133"/>
              <a:gd name="connsiteY1" fmla="*/ 6056 h 947350"/>
              <a:gd name="connsiteX2" fmla="*/ 9070133 w 9070133"/>
              <a:gd name="connsiteY2" fmla="*/ 0 h 947350"/>
              <a:gd name="connsiteX3" fmla="*/ 8700852 w 9070133"/>
              <a:gd name="connsiteY3" fmla="*/ 947270 h 947350"/>
              <a:gd name="connsiteX4" fmla="*/ 0 w 9070133"/>
              <a:gd name="connsiteY4" fmla="*/ 947350 h 947350"/>
              <a:gd name="connsiteX0" fmla="*/ 0 w 9089322"/>
              <a:gd name="connsiteY0" fmla="*/ 947350 h 947350"/>
              <a:gd name="connsiteX1" fmla="*/ 117875 w 9089322"/>
              <a:gd name="connsiteY1" fmla="*/ 6056 h 947350"/>
              <a:gd name="connsiteX2" fmla="*/ 9070133 w 9089322"/>
              <a:gd name="connsiteY2" fmla="*/ 0 h 947350"/>
              <a:gd name="connsiteX3" fmla="*/ 9089322 w 9089322"/>
              <a:gd name="connsiteY3" fmla="*/ 941293 h 947350"/>
              <a:gd name="connsiteX4" fmla="*/ 0 w 9089322"/>
              <a:gd name="connsiteY4" fmla="*/ 947350 h 947350"/>
              <a:gd name="connsiteX0" fmla="*/ 0 w 9100015"/>
              <a:gd name="connsiteY0" fmla="*/ 947350 h 947350"/>
              <a:gd name="connsiteX1" fmla="*/ 117875 w 9100015"/>
              <a:gd name="connsiteY1" fmla="*/ 6056 h 947350"/>
              <a:gd name="connsiteX2" fmla="*/ 9100015 w 9100015"/>
              <a:gd name="connsiteY2" fmla="*/ 0 h 947350"/>
              <a:gd name="connsiteX3" fmla="*/ 9089322 w 9100015"/>
              <a:gd name="connsiteY3" fmla="*/ 941293 h 947350"/>
              <a:gd name="connsiteX4" fmla="*/ 0 w 9100015"/>
              <a:gd name="connsiteY4" fmla="*/ 947350 h 947350"/>
              <a:gd name="connsiteX0" fmla="*/ 0 w 9101274"/>
              <a:gd name="connsiteY0" fmla="*/ 947350 h 947350"/>
              <a:gd name="connsiteX1" fmla="*/ 117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9101274"/>
              <a:gd name="connsiteY0" fmla="*/ 947350 h 947350"/>
              <a:gd name="connsiteX1" fmla="*/ 585875 w 9101274"/>
              <a:gd name="connsiteY1" fmla="*/ 6056 h 947350"/>
              <a:gd name="connsiteX2" fmla="*/ 9100015 w 9101274"/>
              <a:gd name="connsiteY2" fmla="*/ 0 h 947350"/>
              <a:gd name="connsiteX3" fmla="*/ 9101274 w 9101274"/>
              <a:gd name="connsiteY3" fmla="*/ 935317 h 947350"/>
              <a:gd name="connsiteX4" fmla="*/ 0 w 9101274"/>
              <a:gd name="connsiteY4" fmla="*/ 947350 h 947350"/>
              <a:gd name="connsiteX0" fmla="*/ 0 w 8647674"/>
              <a:gd name="connsiteY0" fmla="*/ 932950 h 935317"/>
              <a:gd name="connsiteX1" fmla="*/ 132275 w 8647674"/>
              <a:gd name="connsiteY1" fmla="*/ 60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47674"/>
              <a:gd name="connsiteY0" fmla="*/ 932950 h 935317"/>
              <a:gd name="connsiteX1" fmla="*/ 103475 w 8647674"/>
              <a:gd name="connsiteY1" fmla="*/ 13256 h 935317"/>
              <a:gd name="connsiteX2" fmla="*/ 8646415 w 8647674"/>
              <a:gd name="connsiteY2" fmla="*/ 0 h 935317"/>
              <a:gd name="connsiteX3" fmla="*/ 8647674 w 8647674"/>
              <a:gd name="connsiteY3" fmla="*/ 935317 h 935317"/>
              <a:gd name="connsiteX4" fmla="*/ 0 w 8647674"/>
              <a:gd name="connsiteY4" fmla="*/ 932950 h 935317"/>
              <a:gd name="connsiteX0" fmla="*/ 0 w 8654874"/>
              <a:gd name="connsiteY0" fmla="*/ 932950 h 935317"/>
              <a:gd name="connsiteX1" fmla="*/ 110675 w 8654874"/>
              <a:gd name="connsiteY1" fmla="*/ 13256 h 935317"/>
              <a:gd name="connsiteX2" fmla="*/ 8653615 w 8654874"/>
              <a:gd name="connsiteY2" fmla="*/ 0 h 935317"/>
              <a:gd name="connsiteX3" fmla="*/ 8654874 w 8654874"/>
              <a:gd name="connsiteY3" fmla="*/ 935317 h 935317"/>
              <a:gd name="connsiteX4" fmla="*/ 0 w 8654874"/>
              <a:gd name="connsiteY4" fmla="*/ 932950 h 935317"/>
              <a:gd name="connsiteX0" fmla="*/ 0 w 8654874"/>
              <a:gd name="connsiteY0" fmla="*/ 934094 h 936461"/>
              <a:gd name="connsiteX1" fmla="*/ 110675 w 8654874"/>
              <a:gd name="connsiteY1" fmla="*/ 0 h 936461"/>
              <a:gd name="connsiteX2" fmla="*/ 8653615 w 8654874"/>
              <a:gd name="connsiteY2" fmla="*/ 1144 h 936461"/>
              <a:gd name="connsiteX3" fmla="*/ 8654874 w 8654874"/>
              <a:gd name="connsiteY3" fmla="*/ 936461 h 936461"/>
              <a:gd name="connsiteX4" fmla="*/ 0 w 8654874"/>
              <a:gd name="connsiteY4" fmla="*/ 934094 h 936461"/>
              <a:gd name="connsiteX0" fmla="*/ 54925 w 8709799"/>
              <a:gd name="connsiteY0" fmla="*/ 932950 h 935317"/>
              <a:gd name="connsiteX1" fmla="*/ 0 w 8709799"/>
              <a:gd name="connsiteY1" fmla="*/ 13256 h 935317"/>
              <a:gd name="connsiteX2" fmla="*/ 8708540 w 8709799"/>
              <a:gd name="connsiteY2" fmla="*/ 0 h 935317"/>
              <a:gd name="connsiteX3" fmla="*/ 8709799 w 8709799"/>
              <a:gd name="connsiteY3" fmla="*/ 935317 h 935317"/>
              <a:gd name="connsiteX4" fmla="*/ 54925 w 8709799"/>
              <a:gd name="connsiteY4" fmla="*/ 932950 h 935317"/>
              <a:gd name="connsiteX0" fmla="*/ 0 w 8813274"/>
              <a:gd name="connsiteY0" fmla="*/ 925750 h 935317"/>
              <a:gd name="connsiteX1" fmla="*/ 103475 w 8813274"/>
              <a:gd name="connsiteY1" fmla="*/ 132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  <a:gd name="connsiteX0" fmla="*/ 0 w 8813274"/>
              <a:gd name="connsiteY0" fmla="*/ 925750 h 935317"/>
              <a:gd name="connsiteX1" fmla="*/ 103475 w 8813274"/>
              <a:gd name="connsiteY1" fmla="*/ 6056 h 935317"/>
              <a:gd name="connsiteX2" fmla="*/ 8812015 w 8813274"/>
              <a:gd name="connsiteY2" fmla="*/ 0 h 935317"/>
              <a:gd name="connsiteX3" fmla="*/ 8813274 w 8813274"/>
              <a:gd name="connsiteY3" fmla="*/ 935317 h 935317"/>
              <a:gd name="connsiteX4" fmla="*/ 0 w 8813274"/>
              <a:gd name="connsiteY4" fmla="*/ 925750 h 9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274" h="935317">
                <a:moveTo>
                  <a:pt x="0" y="925750"/>
                </a:moveTo>
                <a:lnTo>
                  <a:pt x="103475" y="6056"/>
                </a:lnTo>
                <a:lnTo>
                  <a:pt x="8812015" y="0"/>
                </a:lnTo>
                <a:cubicBezTo>
                  <a:pt x="8812435" y="311772"/>
                  <a:pt x="8812854" y="623545"/>
                  <a:pt x="8813274" y="935317"/>
                </a:cubicBezTo>
                <a:lnTo>
                  <a:pt x="0" y="925750"/>
                </a:lnTo>
                <a:close/>
              </a:path>
            </a:pathLst>
          </a:custGeom>
          <a:solidFill>
            <a:srgbClr val="58595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ЭКСПЕРИМЕНТАЛЬНАЯ ДЕЯТЕЛЬНОСТЬ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ЭКСПЕРИМЕНТАЛЬНОГО ПРОЕКТА</a:t>
            </a:r>
          </a:p>
        </p:txBody>
      </p:sp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id="{F501EF57-D977-2413-9369-7D82A1EB3932}"/>
              </a:ext>
            </a:extLst>
          </p:cNvPr>
          <p:cNvSpPr/>
          <p:nvPr/>
        </p:nvSpPr>
        <p:spPr>
          <a:xfrm flipH="1">
            <a:off x="4201704" y="991636"/>
            <a:ext cx="4561996" cy="629710"/>
          </a:xfrm>
          <a:custGeom>
            <a:avLst/>
            <a:gdLst>
              <a:gd name="connsiteX0" fmla="*/ 0 w 6213602"/>
              <a:gd name="connsiteY0" fmla="*/ 0 h 1942353"/>
              <a:gd name="connsiteX1" fmla="*/ 6213602 w 6213602"/>
              <a:gd name="connsiteY1" fmla="*/ 0 h 1942353"/>
              <a:gd name="connsiteX2" fmla="*/ 6213602 w 6213602"/>
              <a:gd name="connsiteY2" fmla="*/ 1942353 h 1942353"/>
              <a:gd name="connsiteX3" fmla="*/ 0 w 6213602"/>
              <a:gd name="connsiteY3" fmla="*/ 1942353 h 1942353"/>
              <a:gd name="connsiteX4" fmla="*/ 0 w 6213602"/>
              <a:gd name="connsiteY4" fmla="*/ 0 h 1942353"/>
              <a:gd name="connsiteX0" fmla="*/ 0 w 6436802"/>
              <a:gd name="connsiteY0" fmla="*/ 0 h 1942353"/>
              <a:gd name="connsiteX1" fmla="*/ 6436802 w 6436802"/>
              <a:gd name="connsiteY1" fmla="*/ 7200 h 1942353"/>
              <a:gd name="connsiteX2" fmla="*/ 6213602 w 6436802"/>
              <a:gd name="connsiteY2" fmla="*/ 1942353 h 1942353"/>
              <a:gd name="connsiteX3" fmla="*/ 0 w 6436802"/>
              <a:gd name="connsiteY3" fmla="*/ 1942353 h 1942353"/>
              <a:gd name="connsiteX4" fmla="*/ 0 w 64368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213602 w 7401602"/>
              <a:gd name="connsiteY2" fmla="*/ 19423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7032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6127202 w 7401602"/>
              <a:gd name="connsiteY2" fmla="*/ 19279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71208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  <a:gd name="connsiteX0" fmla="*/ 0 w 7401602"/>
              <a:gd name="connsiteY0" fmla="*/ 0 h 1942353"/>
              <a:gd name="connsiteX1" fmla="*/ 7401602 w 7401602"/>
              <a:gd name="connsiteY1" fmla="*/ 14400 h 1942353"/>
              <a:gd name="connsiteX2" fmla="*/ 7149602 w 7401602"/>
              <a:gd name="connsiteY2" fmla="*/ 1935153 h 1942353"/>
              <a:gd name="connsiteX3" fmla="*/ 0 w 7401602"/>
              <a:gd name="connsiteY3" fmla="*/ 1942353 h 1942353"/>
              <a:gd name="connsiteX4" fmla="*/ 0 w 7401602"/>
              <a:gd name="connsiteY4" fmla="*/ 0 h 194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1602" h="1942353">
                <a:moveTo>
                  <a:pt x="0" y="0"/>
                </a:moveTo>
                <a:lnTo>
                  <a:pt x="7401602" y="14400"/>
                </a:lnTo>
                <a:lnTo>
                  <a:pt x="7149602" y="1935153"/>
                </a:lnTo>
                <a:lnTo>
                  <a:pt x="0" y="1942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476104" y="1869438"/>
            <a:ext cx="9836330" cy="1271161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Обучающиеся  специальности «Дошкольное образование» в рамках экспериментального проекта овладели необходимыми компетенциями по реализации принципа инклюзии на уровне дошкольного образования</a:t>
            </a:r>
            <a:endParaRPr lang="ru-RU" sz="20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476104" y="3446929"/>
            <a:ext cx="9836330" cy="2953871"/>
          </a:xfrm>
          <a:prstGeom prst="round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Рекомендуем   ввести в  профессиональный  компонент учебного плана учреждения образования по </a:t>
            </a:r>
            <a:r>
              <a:rPr lang="be-BY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5-04-0112-01 «</a:t>
            </a:r>
            <a:r>
              <a:rPr lang="be-BY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образование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модуль «Обучение детей в инклюзивной образовательной среде в учреждении дошкольного образования», включающий: учебный предмет «Обучение детей в инклюзивной образовательной среде в учреждении дошкольного образования», учебную практику «Наблюдение и пробные занятия с детьми в инклюзивной образовательной среде», факультатив (учебный предмет)  «Моделирование инклюзивной образовательной среды в учреждении дошкольного образования»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BEF5EA4-C824-45F7-9A70-1798F4F25D5A}"/>
              </a:ext>
            </a:extLst>
          </p:cNvPr>
          <p:cNvGrpSpPr/>
          <p:nvPr/>
        </p:nvGrpSpPr>
        <p:grpSpPr>
          <a:xfrm>
            <a:off x="90951" y="-1008369"/>
            <a:ext cx="3119156" cy="3779243"/>
            <a:chOff x="1515161" y="2969250"/>
            <a:chExt cx="3119156" cy="3779243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79E382EE-B6E5-4FAD-8C12-D79A9BAA1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5161" y="4005810"/>
              <a:ext cx="853062" cy="853062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C755BE18-902F-4332-9198-75BF6FD63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50574" y="2969250"/>
              <a:ext cx="2383743" cy="37792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326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2BF043-7BE8-A77A-033A-D78568845671}"/>
              </a:ext>
            </a:extLst>
          </p:cNvPr>
          <p:cNvSpPr/>
          <p:nvPr/>
        </p:nvSpPr>
        <p:spPr>
          <a:xfrm>
            <a:off x="0" y="0"/>
            <a:ext cx="12192000" cy="6893858"/>
          </a:xfrm>
          <a:prstGeom prst="rect">
            <a:avLst/>
          </a:prstGeom>
          <a:gradFill>
            <a:gsLst>
              <a:gs pos="0">
                <a:schemeClr val="bg1">
                  <a:alpha val="97000"/>
                </a:schemeClr>
              </a:gs>
              <a:gs pos="100000">
                <a:schemeClr val="accent1">
                  <a:lumMod val="50000"/>
                  <a:alpha val="6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254961" y="0"/>
            <a:ext cx="6036380" cy="964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ОБРАЗЕЦ НАЗВАНИЯ</a:t>
            </a:r>
          </a:p>
          <a:p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В НЕСКОЛЬКО СТРОК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CC50136-B0F1-4690-8574-753BE42132CD}"/>
              </a:ext>
            </a:extLst>
          </p:cNvPr>
          <p:cNvGrpSpPr/>
          <p:nvPr/>
        </p:nvGrpSpPr>
        <p:grpSpPr>
          <a:xfrm>
            <a:off x="2969398" y="-1069640"/>
            <a:ext cx="6571125" cy="7143666"/>
            <a:chOff x="1515161" y="2969250"/>
            <a:chExt cx="3119156" cy="3779243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F2A88131-4162-4489-BC0D-26FF576A6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5161" y="4005810"/>
              <a:ext cx="853062" cy="853062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35966D42-1992-4ECF-8796-B61B056FB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50574" y="2969250"/>
              <a:ext cx="2383743" cy="3779243"/>
            </a:xfrm>
            <a:prstGeom prst="rect">
              <a:avLst/>
            </a:prstGeom>
          </p:spPr>
        </p:pic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A4DFC2-4CA1-41E9-B645-5006834B72FB}"/>
              </a:ext>
            </a:extLst>
          </p:cNvPr>
          <p:cNvSpPr/>
          <p:nvPr/>
        </p:nvSpPr>
        <p:spPr>
          <a:xfrm>
            <a:off x="1650296" y="3369245"/>
            <a:ext cx="88914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6990656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bg1">
                <a:alpha val="97000"/>
              </a:schemeClr>
            </a:gs>
            <a:gs pos="100000">
              <a:schemeClr val="accent1">
                <a:lumMod val="50000"/>
                <a:alpha val="69000"/>
              </a:schemeClr>
            </a:gs>
          </a:gsLst>
          <a:lin ang="5400000" scaled="0"/>
        </a:gradFill>
        <a:ln>
          <a:noFill/>
        </a:ln>
      </a:spPr>
      <a:bodyPr rtlCol="0" anchor="ctr"/>
      <a:lstStyle>
        <a:defPPr marL="285750" indent="-285750" algn="ctr">
          <a:buFont typeface="Arial" panose="020B0604020202020204" pitchFamily="34" charset="0"/>
          <a:buChar char="•"/>
          <a:defRPr dirty="0">
            <a:solidFill>
              <a:schemeClr val="accent1">
                <a:lumMod val="50000"/>
              </a:schemeClr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4938</TotalTime>
  <Words>696</Words>
  <Application>Microsoft Office PowerPoint</Application>
  <PresentationFormat>Широкоэкранный</PresentationFormat>
  <Paragraphs>120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Roboto Medium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346</cp:revision>
  <dcterms:created xsi:type="dcterms:W3CDTF">2021-09-11T19:26:57Z</dcterms:created>
  <dcterms:modified xsi:type="dcterms:W3CDTF">2025-12-05T13:05:25Z</dcterms:modified>
</cp:coreProperties>
</file>